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85" r:id="rId4"/>
    <p:sldId id="290" r:id="rId5"/>
    <p:sldId id="286" r:id="rId6"/>
    <p:sldId id="283" r:id="rId7"/>
    <p:sldId id="288" r:id="rId8"/>
    <p:sldId id="291" r:id="rId9"/>
    <p:sldId id="284" r:id="rId10"/>
    <p:sldId id="287" r:id="rId11"/>
    <p:sldId id="258" r:id="rId12"/>
    <p:sldId id="261" r:id="rId13"/>
    <p:sldId id="263" r:id="rId14"/>
    <p:sldId id="265" r:id="rId15"/>
    <p:sldId id="264" r:id="rId16"/>
    <p:sldId id="266" r:id="rId17"/>
    <p:sldId id="267" r:id="rId18"/>
    <p:sldId id="262" r:id="rId19"/>
    <p:sldId id="277" r:id="rId20"/>
    <p:sldId id="278" r:id="rId21"/>
    <p:sldId id="268" r:id="rId22"/>
    <p:sldId id="269" r:id="rId23"/>
    <p:sldId id="271" r:id="rId24"/>
    <p:sldId id="272" r:id="rId25"/>
    <p:sldId id="260" r:id="rId26"/>
    <p:sldId id="273" r:id="rId27"/>
    <p:sldId id="292" r:id="rId28"/>
    <p:sldId id="274" r:id="rId29"/>
    <p:sldId id="293" r:id="rId30"/>
    <p:sldId id="294" r:id="rId31"/>
    <p:sldId id="279" r:id="rId32"/>
    <p:sldId id="280" r:id="rId33"/>
    <p:sldId id="281" r:id="rId34"/>
    <p:sldId id="295" r:id="rId35"/>
    <p:sldId id="296" r:id="rId36"/>
    <p:sldId id="297" r:id="rId37"/>
    <p:sldId id="298" r:id="rId38"/>
    <p:sldId id="299" r:id="rId39"/>
    <p:sldId id="300" r:id="rId40"/>
    <p:sldId id="301" r:id="rId41"/>
    <p:sldId id="302" r:id="rId42"/>
    <p:sldId id="303" r:id="rId43"/>
    <p:sldId id="304" r:id="rId44"/>
    <p:sldId id="306" r:id="rId45"/>
    <p:sldId id="307" r:id="rId46"/>
    <p:sldId id="305" r:id="rId47"/>
    <p:sldId id="308" r:id="rId48"/>
    <p:sldId id="309" r:id="rId49"/>
    <p:sldId id="310"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60"/>
  </p:normalViewPr>
  <p:slideViewPr>
    <p:cSldViewPr snapToGrid="0">
      <p:cViewPr varScale="1">
        <p:scale>
          <a:sx n="75" d="100"/>
          <a:sy n="75" d="100"/>
        </p:scale>
        <p:origin x="1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0CB2E-8595-4892-836B-B1E103B7DB3F}"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42948-DE5F-4110-8803-00C14061AE40}" type="slidenum">
              <a:rPr lang="en-US" smtClean="0"/>
              <a:t>‹#›</a:t>
            </a:fld>
            <a:endParaRPr lang="en-US"/>
          </a:p>
        </p:txBody>
      </p:sp>
    </p:spTree>
    <p:extLst>
      <p:ext uri="{BB962C8B-B14F-4D97-AF65-F5344CB8AC3E}">
        <p14:creationId xmlns:p14="http://schemas.microsoft.com/office/powerpoint/2010/main" val="419393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traditional console app.</a:t>
            </a:r>
          </a:p>
        </p:txBody>
      </p:sp>
      <p:sp>
        <p:nvSpPr>
          <p:cNvPr id="4" name="Slide Number Placeholder 3"/>
          <p:cNvSpPr>
            <a:spLocks noGrp="1"/>
          </p:cNvSpPr>
          <p:nvPr>
            <p:ph type="sldNum" sz="quarter" idx="5"/>
          </p:nvPr>
        </p:nvSpPr>
        <p:spPr/>
        <p:txBody>
          <a:bodyPr/>
          <a:lstStyle/>
          <a:p>
            <a:fld id="{80F42948-DE5F-4110-8803-00C14061AE40}" type="slidenum">
              <a:rPr lang="en-US" smtClean="0"/>
              <a:t>13</a:t>
            </a:fld>
            <a:endParaRPr lang="en-US"/>
          </a:p>
        </p:txBody>
      </p:sp>
    </p:spTree>
    <p:extLst>
      <p:ext uri="{BB962C8B-B14F-4D97-AF65-F5344CB8AC3E}">
        <p14:creationId xmlns:p14="http://schemas.microsoft.com/office/powerpoint/2010/main" val="203759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 properties are optional, but it doesn’t mean you can set after instantiation</a:t>
            </a:r>
          </a:p>
        </p:txBody>
      </p:sp>
      <p:sp>
        <p:nvSpPr>
          <p:cNvPr id="4" name="Slide Number Placeholder 3"/>
          <p:cNvSpPr>
            <a:spLocks noGrp="1"/>
          </p:cNvSpPr>
          <p:nvPr>
            <p:ph type="sldNum" sz="quarter" idx="5"/>
          </p:nvPr>
        </p:nvSpPr>
        <p:spPr/>
        <p:txBody>
          <a:bodyPr/>
          <a:lstStyle/>
          <a:p>
            <a:fld id="{80F42948-DE5F-4110-8803-00C14061AE40}" type="slidenum">
              <a:rPr lang="en-US" smtClean="0"/>
              <a:t>24</a:t>
            </a:fld>
            <a:endParaRPr lang="en-US"/>
          </a:p>
        </p:txBody>
      </p:sp>
    </p:spTree>
    <p:extLst>
      <p:ext uri="{BB962C8B-B14F-4D97-AF65-F5344CB8AC3E}">
        <p14:creationId xmlns:p14="http://schemas.microsoft.com/office/powerpoint/2010/main" val="4055100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26</a:t>
            </a:fld>
            <a:endParaRPr lang="en-US"/>
          </a:p>
        </p:txBody>
      </p:sp>
    </p:spTree>
    <p:extLst>
      <p:ext uri="{BB962C8B-B14F-4D97-AF65-F5344CB8AC3E}">
        <p14:creationId xmlns:p14="http://schemas.microsoft.com/office/powerpoint/2010/main" val="1888571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27</a:t>
            </a:fld>
            <a:endParaRPr lang="en-US"/>
          </a:p>
        </p:txBody>
      </p:sp>
    </p:spTree>
    <p:extLst>
      <p:ext uri="{BB962C8B-B14F-4D97-AF65-F5344CB8AC3E}">
        <p14:creationId xmlns:p14="http://schemas.microsoft.com/office/powerpoint/2010/main" val="1186301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equality works with “with operators”</a:t>
            </a:r>
          </a:p>
        </p:txBody>
      </p:sp>
      <p:sp>
        <p:nvSpPr>
          <p:cNvPr id="4" name="Slide Number Placeholder 3"/>
          <p:cNvSpPr>
            <a:spLocks noGrp="1"/>
          </p:cNvSpPr>
          <p:nvPr>
            <p:ph type="sldNum" sz="quarter" idx="5"/>
          </p:nvPr>
        </p:nvSpPr>
        <p:spPr/>
        <p:txBody>
          <a:bodyPr/>
          <a:lstStyle/>
          <a:p>
            <a:fld id="{80F42948-DE5F-4110-8803-00C14061AE40}" type="slidenum">
              <a:rPr lang="en-US" smtClean="0"/>
              <a:t>28</a:t>
            </a:fld>
            <a:endParaRPr lang="en-US"/>
          </a:p>
        </p:txBody>
      </p:sp>
    </p:spTree>
    <p:extLst>
      <p:ext uri="{BB962C8B-B14F-4D97-AF65-F5344CB8AC3E}">
        <p14:creationId xmlns:p14="http://schemas.microsoft.com/office/powerpoint/2010/main" val="370304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29</a:t>
            </a:fld>
            <a:endParaRPr lang="en-US"/>
          </a:p>
        </p:txBody>
      </p:sp>
    </p:spTree>
    <p:extLst>
      <p:ext uri="{BB962C8B-B14F-4D97-AF65-F5344CB8AC3E}">
        <p14:creationId xmlns:p14="http://schemas.microsoft.com/office/powerpoint/2010/main" val="192813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 would do it with positional records.</a:t>
            </a:r>
          </a:p>
        </p:txBody>
      </p:sp>
      <p:sp>
        <p:nvSpPr>
          <p:cNvPr id="4" name="Slide Number Placeholder 3"/>
          <p:cNvSpPr>
            <a:spLocks noGrp="1"/>
          </p:cNvSpPr>
          <p:nvPr>
            <p:ph type="sldNum" sz="quarter" idx="5"/>
          </p:nvPr>
        </p:nvSpPr>
        <p:spPr/>
        <p:txBody>
          <a:bodyPr/>
          <a:lstStyle/>
          <a:p>
            <a:fld id="{80F42948-DE5F-4110-8803-00C14061AE40}" type="slidenum">
              <a:rPr lang="en-US" smtClean="0"/>
              <a:t>30</a:t>
            </a:fld>
            <a:endParaRPr lang="en-US"/>
          </a:p>
        </p:txBody>
      </p:sp>
    </p:spTree>
    <p:extLst>
      <p:ext uri="{BB962C8B-B14F-4D97-AF65-F5344CB8AC3E}">
        <p14:creationId xmlns:p14="http://schemas.microsoft.com/office/powerpoint/2010/main" val="34601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top-level statement with a using.</a:t>
            </a:r>
          </a:p>
          <a:p>
            <a:endParaRPr lang="en-US" dirty="0"/>
          </a:p>
        </p:txBody>
      </p:sp>
      <p:sp>
        <p:nvSpPr>
          <p:cNvPr id="4" name="Slide Number Placeholder 3"/>
          <p:cNvSpPr>
            <a:spLocks noGrp="1"/>
          </p:cNvSpPr>
          <p:nvPr>
            <p:ph type="sldNum" sz="quarter" idx="5"/>
          </p:nvPr>
        </p:nvSpPr>
        <p:spPr/>
        <p:txBody>
          <a:bodyPr/>
          <a:lstStyle/>
          <a:p>
            <a:fld id="{80F42948-DE5F-4110-8803-00C14061AE40}" type="slidenum">
              <a:rPr lang="en-US" smtClean="0"/>
              <a:t>14</a:t>
            </a:fld>
            <a:endParaRPr lang="en-US"/>
          </a:p>
        </p:txBody>
      </p:sp>
    </p:spTree>
    <p:extLst>
      <p:ext uri="{BB962C8B-B14F-4D97-AF65-F5344CB8AC3E}">
        <p14:creationId xmlns:p14="http://schemas.microsoft.com/office/powerpoint/2010/main" val="294576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top-level statement without a using.</a:t>
            </a:r>
          </a:p>
          <a:p>
            <a:endParaRPr lang="en-US" dirty="0"/>
          </a:p>
        </p:txBody>
      </p:sp>
      <p:sp>
        <p:nvSpPr>
          <p:cNvPr id="4" name="Slide Number Placeholder 3"/>
          <p:cNvSpPr>
            <a:spLocks noGrp="1"/>
          </p:cNvSpPr>
          <p:nvPr>
            <p:ph type="sldNum" sz="quarter" idx="5"/>
          </p:nvPr>
        </p:nvSpPr>
        <p:spPr/>
        <p:txBody>
          <a:bodyPr/>
          <a:lstStyle/>
          <a:p>
            <a:fld id="{80F42948-DE5F-4110-8803-00C14061AE40}" type="slidenum">
              <a:rPr lang="en-US" smtClean="0"/>
              <a:t>15</a:t>
            </a:fld>
            <a:endParaRPr lang="en-US"/>
          </a:p>
        </p:txBody>
      </p:sp>
    </p:spTree>
    <p:extLst>
      <p:ext uri="{BB962C8B-B14F-4D97-AF65-F5344CB8AC3E}">
        <p14:creationId xmlns:p14="http://schemas.microsoft.com/office/powerpoint/2010/main" val="382859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Top-level statements also take in *magic* parameters.</a:t>
            </a:r>
          </a:p>
        </p:txBody>
      </p:sp>
      <p:sp>
        <p:nvSpPr>
          <p:cNvPr id="4" name="Slide Number Placeholder 3"/>
          <p:cNvSpPr>
            <a:spLocks noGrp="1"/>
          </p:cNvSpPr>
          <p:nvPr>
            <p:ph type="sldNum" sz="quarter" idx="5"/>
          </p:nvPr>
        </p:nvSpPr>
        <p:spPr/>
        <p:txBody>
          <a:bodyPr/>
          <a:lstStyle/>
          <a:p>
            <a:fld id="{80F42948-DE5F-4110-8803-00C14061AE40}" type="slidenum">
              <a:rPr lang="en-US" smtClean="0"/>
              <a:t>16</a:t>
            </a:fld>
            <a:endParaRPr lang="en-US"/>
          </a:p>
        </p:txBody>
      </p:sp>
    </p:spTree>
    <p:extLst>
      <p:ext uri="{BB962C8B-B14F-4D97-AF65-F5344CB8AC3E}">
        <p14:creationId xmlns:p14="http://schemas.microsoft.com/office/powerpoint/2010/main" val="113332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Top-level statements also support local functions.</a:t>
            </a:r>
          </a:p>
        </p:txBody>
      </p:sp>
      <p:sp>
        <p:nvSpPr>
          <p:cNvPr id="4" name="Slide Number Placeholder 3"/>
          <p:cNvSpPr>
            <a:spLocks noGrp="1"/>
          </p:cNvSpPr>
          <p:nvPr>
            <p:ph type="sldNum" sz="quarter" idx="5"/>
          </p:nvPr>
        </p:nvSpPr>
        <p:spPr/>
        <p:txBody>
          <a:bodyPr/>
          <a:lstStyle/>
          <a:p>
            <a:fld id="{80F42948-DE5F-4110-8803-00C14061AE40}" type="slidenum">
              <a:rPr lang="en-US" smtClean="0"/>
              <a:t>17</a:t>
            </a:fld>
            <a:endParaRPr lang="en-US"/>
          </a:p>
        </p:txBody>
      </p:sp>
    </p:spTree>
    <p:extLst>
      <p:ext uri="{BB962C8B-B14F-4D97-AF65-F5344CB8AC3E}">
        <p14:creationId xmlns:p14="http://schemas.microsoft.com/office/powerpoint/2010/main" val="52064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equality works with “with operators”</a:t>
            </a:r>
          </a:p>
        </p:txBody>
      </p:sp>
      <p:sp>
        <p:nvSpPr>
          <p:cNvPr id="4" name="Slide Number Placeholder 3"/>
          <p:cNvSpPr>
            <a:spLocks noGrp="1"/>
          </p:cNvSpPr>
          <p:nvPr>
            <p:ph type="sldNum" sz="quarter" idx="5"/>
          </p:nvPr>
        </p:nvSpPr>
        <p:spPr/>
        <p:txBody>
          <a:bodyPr/>
          <a:lstStyle/>
          <a:p>
            <a:fld id="{80F42948-DE5F-4110-8803-00C14061AE40}" type="slidenum">
              <a:rPr lang="en-US" smtClean="0"/>
              <a:t>19</a:t>
            </a:fld>
            <a:endParaRPr lang="en-US"/>
          </a:p>
        </p:txBody>
      </p:sp>
    </p:spTree>
    <p:extLst>
      <p:ext uri="{BB962C8B-B14F-4D97-AF65-F5344CB8AC3E}">
        <p14:creationId xmlns:p14="http://schemas.microsoft.com/office/powerpoint/2010/main" val="192207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it works with collections</a:t>
            </a:r>
          </a:p>
        </p:txBody>
      </p:sp>
      <p:sp>
        <p:nvSpPr>
          <p:cNvPr id="4" name="Slide Number Placeholder 3"/>
          <p:cNvSpPr>
            <a:spLocks noGrp="1"/>
          </p:cNvSpPr>
          <p:nvPr>
            <p:ph type="sldNum" sz="quarter" idx="5"/>
          </p:nvPr>
        </p:nvSpPr>
        <p:spPr/>
        <p:txBody>
          <a:bodyPr/>
          <a:lstStyle/>
          <a:p>
            <a:fld id="{80F42948-DE5F-4110-8803-00C14061AE40}" type="slidenum">
              <a:rPr lang="en-US" smtClean="0"/>
              <a:t>20</a:t>
            </a:fld>
            <a:endParaRPr lang="en-US"/>
          </a:p>
        </p:txBody>
      </p:sp>
    </p:spTree>
    <p:extLst>
      <p:ext uri="{BB962C8B-B14F-4D97-AF65-F5344CB8AC3E}">
        <p14:creationId xmlns:p14="http://schemas.microsoft.com/office/powerpoint/2010/main" val="54415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you’d typically mutate an object.</a:t>
            </a:r>
          </a:p>
        </p:txBody>
      </p:sp>
      <p:sp>
        <p:nvSpPr>
          <p:cNvPr id="4" name="Slide Number Placeholder 3"/>
          <p:cNvSpPr>
            <a:spLocks noGrp="1"/>
          </p:cNvSpPr>
          <p:nvPr>
            <p:ph type="sldNum" sz="quarter" idx="5"/>
          </p:nvPr>
        </p:nvSpPr>
        <p:spPr/>
        <p:txBody>
          <a:bodyPr/>
          <a:lstStyle/>
          <a:p>
            <a:fld id="{80F42948-DE5F-4110-8803-00C14061AE40}" type="slidenum">
              <a:rPr lang="en-US" smtClean="0"/>
              <a:t>22</a:t>
            </a:fld>
            <a:endParaRPr lang="en-US"/>
          </a:p>
        </p:txBody>
      </p:sp>
    </p:spTree>
    <p:extLst>
      <p:ext uri="{BB962C8B-B14F-4D97-AF65-F5344CB8AC3E}">
        <p14:creationId xmlns:p14="http://schemas.microsoft.com/office/powerpoint/2010/main" val="9293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typically mimic this in C# 8 using </a:t>
            </a:r>
            <a:r>
              <a:rPr lang="en-US" dirty="0" err="1"/>
              <a:t>readonly</a:t>
            </a:r>
            <a:r>
              <a:rPr lang="en-US" dirty="0"/>
              <a:t> properties.</a:t>
            </a:r>
          </a:p>
        </p:txBody>
      </p:sp>
      <p:sp>
        <p:nvSpPr>
          <p:cNvPr id="4" name="Slide Number Placeholder 3"/>
          <p:cNvSpPr>
            <a:spLocks noGrp="1"/>
          </p:cNvSpPr>
          <p:nvPr>
            <p:ph type="sldNum" sz="quarter" idx="5"/>
          </p:nvPr>
        </p:nvSpPr>
        <p:spPr/>
        <p:txBody>
          <a:bodyPr/>
          <a:lstStyle/>
          <a:p>
            <a:fld id="{80F42948-DE5F-4110-8803-00C14061AE40}" type="slidenum">
              <a:rPr lang="en-US" smtClean="0"/>
              <a:t>23</a:t>
            </a:fld>
            <a:endParaRPr lang="en-US"/>
          </a:p>
        </p:txBody>
      </p:sp>
    </p:spTree>
    <p:extLst>
      <p:ext uri="{BB962C8B-B14F-4D97-AF65-F5344CB8AC3E}">
        <p14:creationId xmlns:p14="http://schemas.microsoft.com/office/powerpoint/2010/main" val="347275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696E-58E0-4E4D-889A-4D56BCEE4B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7B9ACB-9705-4E03-9C73-606CB47F9E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E373C3-CA59-4CFC-B7E1-A96D95669E90}"/>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2D7DEA53-C862-46AC-8847-519478772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803A5-7D93-4138-9417-56951458E771}"/>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685028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B19F-EEF3-484C-B915-1F2BCA367B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6A8FB2-1ED0-435A-B31C-B1F3D0DA7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118E3-56EC-4A35-BFBC-D7A4E78006E2}"/>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AEDDE473-60A0-4BC4-8D0B-8FF2DCE88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CF677-8749-486F-8570-B3349F5A7CF2}"/>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155635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F8FE0-11A0-443A-BDBC-41B88CCAB6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EDD00-284D-41F8-BFA9-8ED8802939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E5DEDA-AF3B-4998-A567-5CD00A5ADB52}"/>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32B3856E-084E-4566-AB96-20AFBDA63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B3F70A-5A82-4EFE-BC89-7083AFFAF105}"/>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279394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ED61-131E-4C03-B88F-EDB4D66D64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545BF-4860-4065-B6EC-CBDB0392D6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DAC49-7152-4EBD-B2BB-0FAC7026DF94}"/>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30E1DA66-B710-4C67-9E1D-AD7C9BC36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D14DD-AF23-427D-B4B3-11AC65D25ED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167242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CBB25-4BE7-463B-9475-51EE70E39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C6E085-6EC1-4234-98CC-B1CDA2FE34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E84BDA-D210-46F0-8898-C7B148D6A293}"/>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FFC4C5C0-87F3-48C8-96F3-3FFD83B67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7007F-41DD-4ABA-B8BA-204650BF151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893608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2226-6675-47B0-8AE6-C46636554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17A90-C337-4CD6-8E5A-83C0B6C7E2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2A5C4-776E-4D77-98F9-682DC9DAFF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51D5EA-4680-4C9C-AC8A-74C8CCCA1681}"/>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057900DA-9180-4198-898A-A12384C1B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48E81-699F-4C08-85BB-98EF158FDCCE}"/>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421670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B621-09CE-46DA-AC4D-AAA34681D9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D9185C-7CA9-479C-A033-F8D1DB58C4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E6499-9026-470A-AAB9-4A18ECFB38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207DC-19E4-4970-8546-E46B9C0FF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42EF7C-B709-4037-8366-A9893011A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3EEA8E-9163-4BCB-B1B9-DBD845EEEC67}"/>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8" name="Footer Placeholder 7">
            <a:extLst>
              <a:ext uri="{FF2B5EF4-FFF2-40B4-BE49-F238E27FC236}">
                <a16:creationId xmlns:a16="http://schemas.microsoft.com/office/drawing/2014/main" id="{E1CE9CC6-6E6F-428A-8DE4-B36FCB228F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87082-EA1E-44FA-AA8C-50B44A022D5B}"/>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280536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5EF5-E19B-4F27-8D69-80FA310871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D5A1A-8C37-4543-9239-95EA6F17EFA0}"/>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4" name="Footer Placeholder 3">
            <a:extLst>
              <a:ext uri="{FF2B5EF4-FFF2-40B4-BE49-F238E27FC236}">
                <a16:creationId xmlns:a16="http://schemas.microsoft.com/office/drawing/2014/main" id="{94946991-EC12-4E63-8359-7513D126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584C26-C616-40C8-BEA4-6A1DA85AC294}"/>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414572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DD6C9-2738-4B5C-A07A-B8B8340B0545}"/>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3" name="Footer Placeholder 2">
            <a:extLst>
              <a:ext uri="{FF2B5EF4-FFF2-40B4-BE49-F238E27FC236}">
                <a16:creationId xmlns:a16="http://schemas.microsoft.com/office/drawing/2014/main" id="{4BFEF293-492B-42FE-9732-BF97EE3449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22302C-2A7E-4A4F-942C-E64DD042099D}"/>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122117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FD92-633C-461E-8BD5-293020EC6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FDD31-9809-47E2-8555-074C83E70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5E87DA-59E7-46C8-8BB0-79F3019C4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69FAE6-0787-468B-8238-D43C9FD614F7}"/>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D7C94FF5-3905-4FD7-B246-FA381093A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BACC5-5596-4327-AA2B-6069F98D4FD1}"/>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12963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DEC6-5F78-43E7-AB5F-1480B5C3E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C9E1F2-55C3-4142-AD0F-5F0C1FE4B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D7D552-EC1A-4EF9-8021-C5716C3BB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E39333-AD72-4253-9900-89F6B895F1D1}"/>
              </a:ext>
            </a:extLst>
          </p:cNvPr>
          <p:cNvSpPr>
            <a:spLocks noGrp="1"/>
          </p:cNvSpPr>
          <p:nvPr>
            <p:ph type="dt" sz="half" idx="10"/>
          </p:nvPr>
        </p:nvSpPr>
        <p:spPr/>
        <p:txBody>
          <a:bodyPr/>
          <a:lstStyle/>
          <a:p>
            <a:fld id="{E996CD8F-E7F4-436E-969D-E5BCFE026A37}" type="datetimeFigureOut">
              <a:rPr lang="en-US" smtClean="0"/>
              <a:t>11/4/2020</a:t>
            </a:fld>
            <a:endParaRPr lang="en-US"/>
          </a:p>
        </p:txBody>
      </p:sp>
      <p:sp>
        <p:nvSpPr>
          <p:cNvPr id="6" name="Footer Placeholder 5">
            <a:extLst>
              <a:ext uri="{FF2B5EF4-FFF2-40B4-BE49-F238E27FC236}">
                <a16:creationId xmlns:a16="http://schemas.microsoft.com/office/drawing/2014/main" id="{045CE82E-5CFE-4CF9-83C7-B90BA432C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91824-2D98-4826-904B-9FF024008DCF}"/>
              </a:ext>
            </a:extLst>
          </p:cNvPr>
          <p:cNvSpPr>
            <a:spLocks noGrp="1"/>
          </p:cNvSpPr>
          <p:nvPr>
            <p:ph type="sldNum" sz="quarter" idx="12"/>
          </p:nvPr>
        </p:nvSpPr>
        <p:spPr/>
        <p:txBody>
          <a:bodyPr/>
          <a:lstStyle/>
          <a:p>
            <a:fld id="{4EF0590E-21A5-4944-87AA-EA875F885F36}" type="slidenum">
              <a:rPr lang="en-US" smtClean="0"/>
              <a:t>‹#›</a:t>
            </a:fld>
            <a:endParaRPr lang="en-US"/>
          </a:p>
        </p:txBody>
      </p:sp>
    </p:spTree>
    <p:extLst>
      <p:ext uri="{BB962C8B-B14F-4D97-AF65-F5344CB8AC3E}">
        <p14:creationId xmlns:p14="http://schemas.microsoft.com/office/powerpoint/2010/main" val="3953336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5FBE8-C883-4294-B784-42BA5B6A1E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46ED7-03C7-4530-B789-730CD00138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24F84-4F4E-49AE-9E59-FA21D7F96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6CD8F-E7F4-436E-969D-E5BCFE026A37}" type="datetimeFigureOut">
              <a:rPr lang="en-US" smtClean="0"/>
              <a:t>11/4/2020</a:t>
            </a:fld>
            <a:endParaRPr lang="en-US"/>
          </a:p>
        </p:txBody>
      </p:sp>
      <p:sp>
        <p:nvSpPr>
          <p:cNvPr id="5" name="Footer Placeholder 4">
            <a:extLst>
              <a:ext uri="{FF2B5EF4-FFF2-40B4-BE49-F238E27FC236}">
                <a16:creationId xmlns:a16="http://schemas.microsoft.com/office/drawing/2014/main" id="{E86C91D7-521E-4551-8B1C-E72E07BB2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6D3E-B9D0-474A-968D-B4A3092F0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0590E-21A5-4944-87AA-EA875F885F36}" type="slidenum">
              <a:rPr lang="en-US" smtClean="0"/>
              <a:t>‹#›</a:t>
            </a:fld>
            <a:endParaRPr lang="en-US"/>
          </a:p>
        </p:txBody>
      </p:sp>
    </p:spTree>
    <p:extLst>
      <p:ext uri="{BB962C8B-B14F-4D97-AF65-F5344CB8AC3E}">
        <p14:creationId xmlns:p14="http://schemas.microsoft.com/office/powerpoint/2010/main" val="3565806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p:txBody>
          <a:bodyPr/>
          <a:lstStyle/>
          <a:p>
            <a:r>
              <a:rPr lang="en-US" dirty="0"/>
              <a:t>.NET 5: The Journey to One .NET Becomes Reality</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339777" y="5592726"/>
            <a:ext cx="9144000" cy="774346"/>
          </a:xfrm>
        </p:spPr>
        <p:txBody>
          <a:bodyPr/>
          <a:lstStyle/>
          <a:p>
            <a:pPr algn="l"/>
            <a:r>
              <a:rPr lang="en-US" dirty="0"/>
              <a:t>Dave Brock (@daveabrock)</a:t>
            </a:r>
            <a:br>
              <a:rPr lang="en-US" dirty="0"/>
            </a:br>
            <a:r>
              <a:rPr lang="en-US" dirty="0" err="1"/>
              <a:t>MADdotNET</a:t>
            </a:r>
            <a:r>
              <a:rPr lang="en-US" dirty="0"/>
              <a:t> – November 4, 2020</a:t>
            </a:r>
          </a:p>
        </p:txBody>
      </p:sp>
    </p:spTree>
    <p:extLst>
      <p:ext uri="{BB962C8B-B14F-4D97-AF65-F5344CB8AC3E}">
        <p14:creationId xmlns:p14="http://schemas.microsoft.com/office/powerpoint/2010/main" val="46729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lstStyle/>
          <a:p>
            <a:pPr algn="l"/>
            <a:r>
              <a:rPr lang="en-US" dirty="0"/>
              <a:t>So … what’s new?</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030" name="Picture 6" descr="Azure Active Directory | Verint Financial Compliance">
            <a:extLst>
              <a:ext uri="{FF2B5EF4-FFF2-40B4-BE49-F238E27FC236}">
                <a16:creationId xmlns:a16="http://schemas.microsoft.com/office/drawing/2014/main" id="{66B98815-AE91-49F5-93C4-7FE6A4B2D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825" y="332654"/>
            <a:ext cx="2285855" cy="2285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578A53-923F-4F31-8E3A-3144F4001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014" y="1475581"/>
            <a:ext cx="1179022" cy="1179022"/>
          </a:xfrm>
          <a:prstGeom prst="rect">
            <a:avLst/>
          </a:prstGeom>
        </p:spPr>
      </p:pic>
      <p:pic>
        <p:nvPicPr>
          <p:cNvPr id="9" name="Picture 8">
            <a:extLst>
              <a:ext uri="{FF2B5EF4-FFF2-40B4-BE49-F238E27FC236}">
                <a16:creationId xmlns:a16="http://schemas.microsoft.com/office/drawing/2014/main" id="{D06CE864-7D00-43A7-80B8-815E7B69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7187" y="2468880"/>
            <a:ext cx="1453342" cy="1453342"/>
          </a:xfrm>
          <a:prstGeom prst="rect">
            <a:avLst/>
          </a:prstGeom>
        </p:spPr>
      </p:pic>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7532" y="2724575"/>
            <a:ext cx="1409985" cy="154980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6866313" cy="4862870"/>
          </a:xfrm>
          <a:prstGeom prst="rect">
            <a:avLst/>
          </a:prstGeom>
          <a:noFill/>
        </p:spPr>
        <p:txBody>
          <a:bodyPr wrap="square" rtlCol="0">
            <a:spAutoFit/>
          </a:bodyPr>
          <a:lstStyle/>
          <a:p>
            <a:r>
              <a:rPr lang="en-US" sz="2400" dirty="0"/>
              <a:t>With .NET 5, we see a ton of improvements with:</a:t>
            </a:r>
          </a:p>
          <a:p>
            <a:pPr marL="457200" indent="-457200">
              <a:buFont typeface="Arial" panose="020B0604020202020204" pitchFamily="34" charset="0"/>
              <a:buChar char="•"/>
            </a:pPr>
            <a:r>
              <a:rPr lang="en-US" sz="2200" dirty="0"/>
              <a:t>Single file apps</a:t>
            </a:r>
          </a:p>
          <a:p>
            <a:pPr marL="457200" indent="-457200">
              <a:buFont typeface="Arial" panose="020B0604020202020204" pitchFamily="34" charset="0"/>
              <a:buChar char="•"/>
            </a:pPr>
            <a:r>
              <a:rPr lang="en-US" sz="2200" dirty="0"/>
              <a:t>ARM64 support</a:t>
            </a:r>
          </a:p>
          <a:p>
            <a:pPr marL="457200" indent="-457200">
              <a:buFont typeface="Arial" panose="020B0604020202020204" pitchFamily="34" charset="0"/>
              <a:buChar char="•"/>
            </a:pPr>
            <a:r>
              <a:rPr lang="en-US" sz="2200" dirty="0"/>
              <a:t>Performance improvements with </a:t>
            </a:r>
            <a:r>
              <a:rPr lang="en-US" sz="2200" dirty="0" err="1"/>
              <a:t>System.Text.Json</a:t>
            </a:r>
            <a:r>
              <a:rPr lang="en-US" sz="2200" dirty="0"/>
              <a:t>, </a:t>
            </a:r>
            <a:r>
              <a:rPr lang="en-US" sz="2200" dirty="0" err="1"/>
              <a:t>System.Text.RegularExpressions</a:t>
            </a:r>
            <a:endParaRPr lang="en-US" sz="2200" dirty="0"/>
          </a:p>
          <a:p>
            <a:pPr marL="457200" indent="-457200">
              <a:buFont typeface="Arial" panose="020B0604020202020204" pitchFamily="34" charset="0"/>
              <a:buChar char="•"/>
            </a:pPr>
            <a:r>
              <a:rPr lang="en-US" sz="2200" dirty="0"/>
              <a:t>Container optimizations</a:t>
            </a:r>
          </a:p>
          <a:p>
            <a:pPr marL="457200" indent="-457200">
              <a:buFont typeface="Arial" panose="020B0604020202020204" pitchFamily="34" charset="0"/>
              <a:buChar char="•"/>
            </a:pPr>
            <a:r>
              <a:rPr lang="en-US" sz="2200" dirty="0"/>
              <a:t>App trimming</a:t>
            </a:r>
          </a:p>
          <a:p>
            <a:pPr marL="457200" indent="-457200">
              <a:buFont typeface="Arial" panose="020B0604020202020204" pitchFamily="34" charset="0"/>
              <a:buChar char="•"/>
            </a:pPr>
            <a:r>
              <a:rPr lang="en-US" sz="2200" dirty="0"/>
              <a:t>Nullable reference type annotations</a:t>
            </a:r>
          </a:p>
          <a:p>
            <a:pPr marL="457200" indent="-457200">
              <a:buFont typeface="Arial" panose="020B0604020202020204" pitchFamily="34" charset="0"/>
              <a:buChar char="•"/>
            </a:pPr>
            <a:r>
              <a:rPr lang="en-US" sz="2200" dirty="0"/>
              <a:t>F# 5 improvements</a:t>
            </a:r>
          </a:p>
          <a:p>
            <a:endParaRPr lang="en-US" sz="2200" dirty="0"/>
          </a:p>
          <a:p>
            <a:r>
              <a:rPr lang="en-US" sz="2200" dirty="0"/>
              <a:t>Tonight, we’ll geek out on:</a:t>
            </a:r>
          </a:p>
          <a:p>
            <a:pPr marL="342900" indent="-342900">
              <a:buFont typeface="Arial" panose="020B0604020202020204" pitchFamily="34" charset="0"/>
              <a:buChar char="•"/>
            </a:pPr>
            <a:r>
              <a:rPr lang="en-US" sz="2200" dirty="0"/>
              <a:t>C# 9</a:t>
            </a:r>
          </a:p>
          <a:p>
            <a:pPr marL="342900" indent="-342900">
              <a:buFont typeface="Arial" panose="020B0604020202020204" pitchFamily="34" charset="0"/>
              <a:buChar char="•"/>
            </a:pPr>
            <a:r>
              <a:rPr lang="en-US" sz="2200" dirty="0"/>
              <a:t>ASP.NET Core/</a:t>
            </a:r>
            <a:r>
              <a:rPr lang="en-US" sz="2200" dirty="0" err="1"/>
              <a:t>Blazor</a:t>
            </a:r>
            <a:endParaRPr lang="en-US" sz="2200" dirty="0"/>
          </a:p>
          <a:p>
            <a:pPr marL="342900" indent="-342900">
              <a:buFont typeface="Arial" panose="020B0604020202020204" pitchFamily="34" charset="0"/>
              <a:buChar char="•"/>
            </a:pPr>
            <a:r>
              <a:rPr lang="en-US" sz="2200" dirty="0"/>
              <a:t>EF 5</a:t>
            </a:r>
          </a:p>
        </p:txBody>
      </p:sp>
      <p:pic>
        <p:nvPicPr>
          <p:cNvPr id="5" name="Picture 4">
            <a:extLst>
              <a:ext uri="{FF2B5EF4-FFF2-40B4-BE49-F238E27FC236}">
                <a16:creationId xmlns:a16="http://schemas.microsoft.com/office/drawing/2014/main" id="{32170C78-D9E5-44B8-B813-1D864612ECB2}"/>
              </a:ext>
            </a:extLst>
          </p:cNvPr>
          <p:cNvPicPr>
            <a:picLocks noChangeAspect="1"/>
          </p:cNvPicPr>
          <p:nvPr/>
        </p:nvPicPr>
        <p:blipFill>
          <a:blip r:embed="rId6"/>
          <a:stretch>
            <a:fillRect/>
          </a:stretch>
        </p:blipFill>
        <p:spPr>
          <a:xfrm>
            <a:off x="8722731" y="4456322"/>
            <a:ext cx="2665500" cy="1367871"/>
          </a:xfrm>
          <a:prstGeom prst="rect">
            <a:avLst/>
          </a:prstGeom>
        </p:spPr>
      </p:pic>
    </p:spTree>
    <p:extLst>
      <p:ext uri="{BB962C8B-B14F-4D97-AF65-F5344CB8AC3E}">
        <p14:creationId xmlns:p14="http://schemas.microsoft.com/office/powerpoint/2010/main" val="191192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57816" y="247987"/>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447645"/>
          </a:xfrm>
          <a:prstGeom prst="rect">
            <a:avLst/>
          </a:prstGeom>
          <a:noFill/>
        </p:spPr>
        <p:txBody>
          <a:bodyPr wrap="square" rtlCol="0">
            <a:spAutoFit/>
          </a:bodyPr>
          <a:lstStyle/>
          <a:p>
            <a:r>
              <a:rPr lang="en-US" sz="2200" b="1" dirty="0"/>
              <a:t>C# 9 ships with .NET 5 and Visual Studio 16.8!</a:t>
            </a:r>
          </a:p>
          <a:p>
            <a:endParaRPr lang="en-US" sz="2200" b="1" dirty="0"/>
          </a:p>
          <a:p>
            <a:r>
              <a:rPr lang="en-US" sz="2200" dirty="0"/>
              <a:t>After making nullability a big focus with C# 8, C# 9 brings a lot of great improvements</a:t>
            </a:r>
          </a:p>
          <a:p>
            <a:endParaRPr lang="en-US" sz="2200" dirty="0"/>
          </a:p>
          <a:p>
            <a:r>
              <a:rPr lang="en-US" sz="2200" dirty="0"/>
              <a:t>C# 9 welcomes a lot of work with immutability and core functional programming concepts</a:t>
            </a:r>
          </a:p>
          <a:p>
            <a:endParaRPr lang="en-US" sz="2200" dirty="0"/>
          </a:p>
          <a:p>
            <a:r>
              <a:rPr lang="en-US" sz="2200" dirty="0"/>
              <a:t>We can’t cover it all, but we’ll look at:</a:t>
            </a:r>
          </a:p>
          <a:p>
            <a:pPr marL="342900" indent="-342900">
              <a:buFont typeface="Arial" panose="020B0604020202020204" pitchFamily="34" charset="0"/>
              <a:buChar char="•"/>
            </a:pPr>
            <a:r>
              <a:rPr lang="en-US" sz="2200" dirty="0"/>
              <a:t>Top-level statements</a:t>
            </a:r>
          </a:p>
          <a:p>
            <a:pPr marL="342900" indent="-342900">
              <a:buFont typeface="Arial" panose="020B0604020202020204" pitchFamily="34" charset="0"/>
              <a:buChar char="•"/>
            </a:pPr>
            <a:r>
              <a:rPr lang="en-US" sz="2200" dirty="0"/>
              <a:t>Target typing</a:t>
            </a:r>
          </a:p>
          <a:p>
            <a:pPr marL="342900" indent="-342900">
              <a:buFont typeface="Arial" panose="020B0604020202020204" pitchFamily="34" charset="0"/>
              <a:buChar char="•"/>
            </a:pPr>
            <a:r>
              <a:rPr lang="en-US" sz="2200" dirty="0"/>
              <a:t>Init-only properties</a:t>
            </a:r>
          </a:p>
          <a:p>
            <a:pPr marL="342900" indent="-342900">
              <a:buFont typeface="Arial" panose="020B0604020202020204" pitchFamily="34" charset="0"/>
              <a:buChar char="•"/>
            </a:pPr>
            <a:r>
              <a:rPr lang="en-US" sz="2200" dirty="0"/>
              <a:t>Records</a:t>
            </a:r>
          </a:p>
          <a:p>
            <a:pPr marL="342900" indent="-342900">
              <a:buFont typeface="Arial" panose="020B0604020202020204" pitchFamily="34" charset="0"/>
              <a:buChar char="•"/>
            </a:pPr>
            <a:endParaRPr lang="en-US" sz="2200" dirty="0"/>
          </a:p>
          <a:p>
            <a:endParaRPr lang="en-US" sz="2200" dirty="0"/>
          </a:p>
          <a:p>
            <a:endParaRPr lang="en-US" dirty="0"/>
          </a:p>
        </p:txBody>
      </p:sp>
    </p:spTree>
    <p:extLst>
      <p:ext uri="{BB962C8B-B14F-4D97-AF65-F5344CB8AC3E}">
        <p14:creationId xmlns:p14="http://schemas.microsoft.com/office/powerpoint/2010/main" val="4188651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Top-Level Programs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296785"/>
            <a:ext cx="6866313" cy="6340197"/>
          </a:xfrm>
          <a:prstGeom prst="rect">
            <a:avLst/>
          </a:prstGeom>
          <a:noFill/>
        </p:spPr>
        <p:txBody>
          <a:bodyPr wrap="square" rtlCol="0">
            <a:spAutoFit/>
          </a:bodyPr>
          <a:lstStyle/>
          <a:p>
            <a:r>
              <a:rPr lang="en-US" sz="3000" dirty="0"/>
              <a:t>Top-level programs allow you to write code:</a:t>
            </a:r>
          </a:p>
          <a:p>
            <a:endParaRPr lang="en-US" sz="3000" dirty="0"/>
          </a:p>
          <a:p>
            <a:pPr marL="342900" indent="-342900">
              <a:buFont typeface="Arial" panose="020B0604020202020204" pitchFamily="34" charset="0"/>
              <a:buChar char="•"/>
            </a:pPr>
            <a:r>
              <a:rPr lang="en-US" sz="3000" dirty="0"/>
              <a:t>Which return anything</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Without a traditional main method</a:t>
            </a:r>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With support for “magic parameters”</a:t>
            </a:r>
          </a:p>
          <a:p>
            <a:endParaRPr lang="en-US" sz="3000" dirty="0"/>
          </a:p>
          <a:p>
            <a:pPr marL="342900" indent="-342900">
              <a:buFont typeface="Arial" panose="020B0604020202020204" pitchFamily="34" charset="0"/>
              <a:buChar char="•"/>
            </a:pPr>
            <a:r>
              <a:rPr lang="en-US" sz="3000" dirty="0"/>
              <a:t>And allows local functions!</a:t>
            </a:r>
          </a:p>
          <a:p>
            <a:pPr marL="342900" indent="-342900">
              <a:buFont typeface="Arial" panose="020B0604020202020204" pitchFamily="34" charset="0"/>
              <a:buChar char="•"/>
            </a:pPr>
            <a:endParaRPr lang="en-US" sz="2200" dirty="0"/>
          </a:p>
          <a:p>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2240039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F8962F-E1E9-431C-9C07-35D65865BDBE}"/>
              </a:ext>
            </a:extLst>
          </p:cNvPr>
          <p:cNvPicPr>
            <a:picLocks noChangeAspect="1"/>
          </p:cNvPicPr>
          <p:nvPr/>
        </p:nvPicPr>
        <p:blipFill>
          <a:blip r:embed="rId3"/>
          <a:stretch>
            <a:fillRect/>
          </a:stretch>
        </p:blipFill>
        <p:spPr>
          <a:xfrm>
            <a:off x="1625381" y="0"/>
            <a:ext cx="8941238" cy="6858000"/>
          </a:xfrm>
          <a:prstGeom prst="rect">
            <a:avLst/>
          </a:prstGeom>
        </p:spPr>
      </p:pic>
    </p:spTree>
    <p:extLst>
      <p:ext uri="{BB962C8B-B14F-4D97-AF65-F5344CB8AC3E}">
        <p14:creationId xmlns:p14="http://schemas.microsoft.com/office/powerpoint/2010/main" val="197270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84C3AD-1E3D-45BE-BF0E-BD1247A8CFB9}"/>
              </a:ext>
            </a:extLst>
          </p:cNvPr>
          <p:cNvPicPr>
            <a:picLocks noChangeAspect="1"/>
          </p:cNvPicPr>
          <p:nvPr/>
        </p:nvPicPr>
        <p:blipFill>
          <a:blip r:embed="rId3"/>
          <a:stretch>
            <a:fillRect/>
          </a:stretch>
        </p:blipFill>
        <p:spPr>
          <a:xfrm>
            <a:off x="636480" y="0"/>
            <a:ext cx="10919040" cy="6858000"/>
          </a:xfrm>
          <a:prstGeom prst="rect">
            <a:avLst/>
          </a:prstGeom>
        </p:spPr>
      </p:pic>
    </p:spTree>
    <p:extLst>
      <p:ext uri="{BB962C8B-B14F-4D97-AF65-F5344CB8AC3E}">
        <p14:creationId xmlns:p14="http://schemas.microsoft.com/office/powerpoint/2010/main" val="2779574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8B699-AE00-45C8-A603-5642FC356E2A}"/>
              </a:ext>
            </a:extLst>
          </p:cNvPr>
          <p:cNvPicPr>
            <a:picLocks noChangeAspect="1"/>
          </p:cNvPicPr>
          <p:nvPr/>
        </p:nvPicPr>
        <p:blipFill>
          <a:blip r:embed="rId3"/>
          <a:stretch>
            <a:fillRect/>
          </a:stretch>
        </p:blipFill>
        <p:spPr>
          <a:xfrm>
            <a:off x="960223" y="0"/>
            <a:ext cx="10271553" cy="6858000"/>
          </a:xfrm>
          <a:prstGeom prst="rect">
            <a:avLst/>
          </a:prstGeom>
        </p:spPr>
      </p:pic>
    </p:spTree>
    <p:extLst>
      <p:ext uri="{BB962C8B-B14F-4D97-AF65-F5344CB8AC3E}">
        <p14:creationId xmlns:p14="http://schemas.microsoft.com/office/powerpoint/2010/main" val="53420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19E3D0-EF85-4D1F-A9CB-49B03978DE88}"/>
              </a:ext>
            </a:extLst>
          </p:cNvPr>
          <p:cNvPicPr>
            <a:picLocks noChangeAspect="1"/>
          </p:cNvPicPr>
          <p:nvPr/>
        </p:nvPicPr>
        <p:blipFill>
          <a:blip r:embed="rId3"/>
          <a:stretch>
            <a:fillRect/>
          </a:stretch>
        </p:blipFill>
        <p:spPr>
          <a:xfrm>
            <a:off x="957320" y="0"/>
            <a:ext cx="10277359" cy="6858000"/>
          </a:xfrm>
          <a:prstGeom prst="rect">
            <a:avLst/>
          </a:prstGeom>
        </p:spPr>
      </p:pic>
    </p:spTree>
    <p:extLst>
      <p:ext uri="{BB962C8B-B14F-4D97-AF65-F5344CB8AC3E}">
        <p14:creationId xmlns:p14="http://schemas.microsoft.com/office/powerpoint/2010/main" val="401268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0D4EFF-FCFB-4A8B-9817-51B0EFBD0F42}"/>
              </a:ext>
            </a:extLst>
          </p:cNvPr>
          <p:cNvPicPr>
            <a:picLocks noChangeAspect="1"/>
          </p:cNvPicPr>
          <p:nvPr/>
        </p:nvPicPr>
        <p:blipFill>
          <a:blip r:embed="rId3"/>
          <a:stretch>
            <a:fillRect/>
          </a:stretch>
        </p:blipFill>
        <p:spPr>
          <a:xfrm>
            <a:off x="918437" y="0"/>
            <a:ext cx="10355126" cy="6858000"/>
          </a:xfrm>
          <a:prstGeom prst="rect">
            <a:avLst/>
          </a:prstGeom>
        </p:spPr>
      </p:pic>
    </p:spTree>
    <p:extLst>
      <p:ext uri="{BB962C8B-B14F-4D97-AF65-F5344CB8AC3E}">
        <p14:creationId xmlns:p14="http://schemas.microsoft.com/office/powerpoint/2010/main" val="3125902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Target Typing</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262979"/>
          </a:xfrm>
          <a:prstGeom prst="rect">
            <a:avLst/>
          </a:prstGeom>
          <a:noFill/>
        </p:spPr>
        <p:txBody>
          <a:bodyPr wrap="square" rtlCol="0">
            <a:spAutoFit/>
          </a:bodyPr>
          <a:lstStyle/>
          <a:p>
            <a:r>
              <a:rPr lang="en-US" sz="2800" b="1" dirty="0"/>
              <a:t>Target typing:</a:t>
            </a:r>
          </a:p>
          <a:p>
            <a:endParaRPr lang="en-US" sz="2800" b="1" dirty="0"/>
          </a:p>
          <a:p>
            <a:pPr marL="342900" indent="-342900">
              <a:buFont typeface="Arial" panose="020B0604020202020204" pitchFamily="34" charset="0"/>
              <a:buChar char="•"/>
            </a:pPr>
            <a:r>
              <a:rPr lang="en-US" sz="2800" dirty="0"/>
              <a:t>Allows C# to get type from its context on the right side of the equals operator</a:t>
            </a:r>
          </a:p>
          <a:p>
            <a:endParaRPr lang="en-US" sz="2800" dirty="0"/>
          </a:p>
          <a:p>
            <a:pPr marL="342900" indent="-342900">
              <a:buFont typeface="Arial" panose="020B0604020202020204" pitchFamily="34" charset="0"/>
              <a:buChar char="•"/>
            </a:pPr>
            <a:r>
              <a:rPr lang="en-US" sz="2800" dirty="0"/>
              <a:t>As a result, you can’t pair it with the var keyword or ternary statements</a:t>
            </a:r>
          </a:p>
          <a:p>
            <a:endParaRPr lang="en-US" sz="2800" dirty="0"/>
          </a:p>
          <a:p>
            <a:pPr marL="342900" indent="-342900">
              <a:buFont typeface="Arial" panose="020B0604020202020204" pitchFamily="34" charset="0"/>
              <a:buChar char="•"/>
            </a:pPr>
            <a:r>
              <a:rPr lang="en-US" sz="2800" dirty="0"/>
              <a:t>Works great with collections</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290446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F3F79-1BB3-4B44-9E5E-CC55094DED4A}"/>
              </a:ext>
            </a:extLst>
          </p:cNvPr>
          <p:cNvPicPr>
            <a:picLocks noChangeAspect="1"/>
          </p:cNvPicPr>
          <p:nvPr/>
        </p:nvPicPr>
        <p:blipFill>
          <a:blip r:embed="rId3"/>
          <a:stretch>
            <a:fillRect/>
          </a:stretch>
        </p:blipFill>
        <p:spPr>
          <a:xfrm>
            <a:off x="2249556" y="0"/>
            <a:ext cx="7692887" cy="6858000"/>
          </a:xfrm>
          <a:prstGeom prst="rect">
            <a:avLst/>
          </a:prstGeom>
        </p:spPr>
      </p:pic>
    </p:spTree>
    <p:extLst>
      <p:ext uri="{BB962C8B-B14F-4D97-AF65-F5344CB8AC3E}">
        <p14:creationId xmlns:p14="http://schemas.microsoft.com/office/powerpoint/2010/main" val="3561143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lstStyle/>
          <a:p>
            <a:pPr algn="l"/>
            <a:r>
              <a:rPr lang="en-US" dirty="0"/>
              <a:t>About Me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030" name="Picture 6" descr="Azure Active Directory | Verint Financial Compliance">
            <a:extLst>
              <a:ext uri="{FF2B5EF4-FFF2-40B4-BE49-F238E27FC236}">
                <a16:creationId xmlns:a16="http://schemas.microsoft.com/office/drawing/2014/main" id="{66B98815-AE91-49F5-93C4-7FE6A4B2D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825" y="332654"/>
            <a:ext cx="2285855" cy="2285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578A53-923F-4F31-8E3A-3144F4001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014" y="1475581"/>
            <a:ext cx="1179022" cy="1179022"/>
          </a:xfrm>
          <a:prstGeom prst="rect">
            <a:avLst/>
          </a:prstGeom>
        </p:spPr>
      </p:pic>
      <p:pic>
        <p:nvPicPr>
          <p:cNvPr id="9" name="Picture 8">
            <a:extLst>
              <a:ext uri="{FF2B5EF4-FFF2-40B4-BE49-F238E27FC236}">
                <a16:creationId xmlns:a16="http://schemas.microsoft.com/office/drawing/2014/main" id="{D06CE864-7D00-43A7-80B8-815E7B694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7187" y="2468880"/>
            <a:ext cx="1453342" cy="1453342"/>
          </a:xfrm>
          <a:prstGeom prst="rect">
            <a:avLst/>
          </a:prstGeom>
        </p:spPr>
      </p:pic>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7532" y="2724575"/>
            <a:ext cx="1409985" cy="154980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6866313" cy="5139869"/>
          </a:xfrm>
          <a:prstGeom prst="rect">
            <a:avLst/>
          </a:prstGeom>
          <a:noFill/>
        </p:spPr>
        <p:txBody>
          <a:bodyPr wrap="square" rtlCol="0">
            <a:spAutoFit/>
          </a:bodyPr>
          <a:lstStyle/>
          <a:p>
            <a:r>
              <a:rPr lang="en-US" sz="2400" dirty="0"/>
              <a:t>I am a:</a:t>
            </a:r>
            <a:endParaRPr lang="en-US" sz="3200" dirty="0"/>
          </a:p>
          <a:p>
            <a:pPr marL="457200" indent="-457200">
              <a:buFont typeface="Arial" panose="020B0604020202020204" pitchFamily="34" charset="0"/>
              <a:buChar char="•"/>
            </a:pPr>
            <a:r>
              <a:rPr lang="en-US" sz="2200" b="1" dirty="0"/>
              <a:t>Software engineer</a:t>
            </a:r>
            <a:r>
              <a:rPr lang="en-US" sz="2200" dirty="0"/>
              <a:t> – By day, I work on building out Azure solutions for development teams. I also work on open source when time permits</a:t>
            </a:r>
          </a:p>
          <a:p>
            <a:endParaRPr lang="en-US" sz="2200" dirty="0"/>
          </a:p>
          <a:p>
            <a:pPr marL="457200" indent="-457200">
              <a:buFont typeface="Arial" panose="020B0604020202020204" pitchFamily="34" charset="0"/>
              <a:buChar char="•"/>
            </a:pPr>
            <a:r>
              <a:rPr lang="en-US" sz="2200" b="1" dirty="0"/>
              <a:t>Writer</a:t>
            </a:r>
            <a:r>
              <a:rPr lang="en-US" sz="2200" dirty="0"/>
              <a:t> – I write </a:t>
            </a:r>
            <a:r>
              <a:rPr lang="en-US" sz="2200" i="1" dirty="0"/>
              <a:t>a lot </a:t>
            </a:r>
            <a:r>
              <a:rPr lang="en-US" sz="2200" dirty="0"/>
              <a:t>on the side about .NET and programming:</a:t>
            </a:r>
          </a:p>
          <a:p>
            <a:pPr marL="914400" lvl="1" indent="-457200">
              <a:buFont typeface="Arial" panose="020B0604020202020204" pitchFamily="34" charset="0"/>
              <a:buChar char="•"/>
            </a:pPr>
            <a:r>
              <a:rPr lang="en-US" sz="2200" i="1" dirty="0"/>
              <a:t>daveabrock.com</a:t>
            </a:r>
            <a:r>
              <a:rPr lang="en-US" sz="2200" dirty="0"/>
              <a:t> – I write posts once a week about </a:t>
            </a:r>
            <a:r>
              <a:rPr lang="en-US" sz="2200" dirty="0" err="1"/>
              <a:t>Blazor</a:t>
            </a:r>
            <a:r>
              <a:rPr lang="en-US" sz="2200" dirty="0"/>
              <a:t>, ASP.NET Core, C#, and Azure</a:t>
            </a:r>
          </a:p>
          <a:p>
            <a:pPr marL="914400" lvl="1" indent="-457200">
              <a:buFont typeface="Arial" panose="020B0604020202020204" pitchFamily="34" charset="0"/>
              <a:buChar char="•"/>
            </a:pPr>
            <a:r>
              <a:rPr lang="en-US" sz="2200" i="1" dirty="0"/>
              <a:t>The .NET Stacks</a:t>
            </a:r>
            <a:r>
              <a:rPr lang="en-US" sz="2200" dirty="0"/>
              <a:t> – A weekly newsletter where I discuss trends, interview leaders, and provide weekly links</a:t>
            </a:r>
          </a:p>
          <a:p>
            <a:pPr lvl="1"/>
            <a:endParaRPr lang="en-US" sz="2200" dirty="0"/>
          </a:p>
          <a:p>
            <a:pPr marL="457200" indent="-457200">
              <a:buFont typeface="Arial" panose="020B0604020202020204" pitchFamily="34" charset="0"/>
              <a:buChar char="•"/>
            </a:pPr>
            <a:r>
              <a:rPr lang="en-US" sz="2200" b="1" dirty="0"/>
              <a:t>Dad</a:t>
            </a:r>
            <a:r>
              <a:rPr lang="en-US" sz="2200" dirty="0"/>
              <a:t> – Two “child components” aged 6 and 3</a:t>
            </a:r>
          </a:p>
          <a:p>
            <a:endParaRPr lang="en-US" dirty="0"/>
          </a:p>
        </p:txBody>
      </p:sp>
      <p:pic>
        <p:nvPicPr>
          <p:cNvPr id="5" name="Picture 4">
            <a:extLst>
              <a:ext uri="{FF2B5EF4-FFF2-40B4-BE49-F238E27FC236}">
                <a16:creationId xmlns:a16="http://schemas.microsoft.com/office/drawing/2014/main" id="{32170C78-D9E5-44B8-B813-1D864612ECB2}"/>
              </a:ext>
            </a:extLst>
          </p:cNvPr>
          <p:cNvPicPr>
            <a:picLocks noChangeAspect="1"/>
          </p:cNvPicPr>
          <p:nvPr/>
        </p:nvPicPr>
        <p:blipFill>
          <a:blip r:embed="rId6"/>
          <a:stretch>
            <a:fillRect/>
          </a:stretch>
        </p:blipFill>
        <p:spPr>
          <a:xfrm>
            <a:off x="8722731" y="4456322"/>
            <a:ext cx="2665500" cy="1367871"/>
          </a:xfrm>
          <a:prstGeom prst="rect">
            <a:avLst/>
          </a:prstGeom>
        </p:spPr>
      </p:pic>
    </p:spTree>
    <p:extLst>
      <p:ext uri="{BB962C8B-B14F-4D97-AF65-F5344CB8AC3E}">
        <p14:creationId xmlns:p14="http://schemas.microsoft.com/office/powerpoint/2010/main" val="396878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14EE8-44EB-49AD-AEA7-648A4B19D40E}"/>
              </a:ext>
            </a:extLst>
          </p:cNvPr>
          <p:cNvPicPr>
            <a:picLocks noChangeAspect="1"/>
          </p:cNvPicPr>
          <p:nvPr/>
        </p:nvPicPr>
        <p:blipFill>
          <a:blip r:embed="rId3"/>
          <a:stretch>
            <a:fillRect/>
          </a:stretch>
        </p:blipFill>
        <p:spPr>
          <a:xfrm>
            <a:off x="1715076" y="0"/>
            <a:ext cx="8761847" cy="6858000"/>
          </a:xfrm>
          <a:prstGeom prst="rect">
            <a:avLst/>
          </a:prstGeom>
        </p:spPr>
      </p:pic>
    </p:spTree>
    <p:extLst>
      <p:ext uri="{BB962C8B-B14F-4D97-AF65-F5344CB8AC3E}">
        <p14:creationId xmlns:p14="http://schemas.microsoft.com/office/powerpoint/2010/main" val="3674767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Init-only properties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296785"/>
            <a:ext cx="6866313" cy="5878532"/>
          </a:xfrm>
          <a:prstGeom prst="rect">
            <a:avLst/>
          </a:prstGeom>
          <a:noFill/>
        </p:spPr>
        <p:txBody>
          <a:bodyPr wrap="square" rtlCol="0">
            <a:spAutoFit/>
          </a:bodyPr>
          <a:lstStyle/>
          <a:p>
            <a:r>
              <a:rPr lang="en-US" sz="3000" dirty="0"/>
              <a:t>Init-only properties:</a:t>
            </a:r>
          </a:p>
          <a:p>
            <a:endParaRPr lang="en-US" sz="3000" dirty="0"/>
          </a:p>
          <a:p>
            <a:pPr marL="342900" indent="-342900">
              <a:buFont typeface="Arial" panose="020B0604020202020204" pitchFamily="34" charset="0"/>
              <a:buChar char="•"/>
            </a:pPr>
            <a:r>
              <a:rPr lang="en-US" sz="3000" dirty="0"/>
              <a:t>Allow you to have properties that  resemble immutability</a:t>
            </a:r>
          </a:p>
          <a:p>
            <a:endParaRPr lang="en-US" sz="3000" dirty="0"/>
          </a:p>
          <a:p>
            <a:pPr marL="342900" indent="-342900">
              <a:buFont typeface="Arial" panose="020B0604020202020204" pitchFamily="34" charset="0"/>
              <a:buChar char="•"/>
            </a:pPr>
            <a:endParaRPr lang="en-US" sz="3000" dirty="0"/>
          </a:p>
          <a:p>
            <a:pPr marL="342900" indent="-342900">
              <a:buFont typeface="Arial" panose="020B0604020202020204" pitchFamily="34" charset="0"/>
              <a:buChar char="•"/>
            </a:pPr>
            <a:r>
              <a:rPr lang="en-US" sz="3000" dirty="0"/>
              <a:t>The </a:t>
            </a:r>
            <a:r>
              <a:rPr lang="en-US" sz="3000" dirty="0" err="1"/>
              <a:t>init</a:t>
            </a:r>
            <a:r>
              <a:rPr lang="en-US" sz="3000" dirty="0"/>
              <a:t> keyword prevents you from mutating an object after initialization/instantiation</a:t>
            </a:r>
          </a:p>
          <a:p>
            <a:endParaRPr lang="en-US" sz="2200" dirty="0"/>
          </a:p>
          <a:p>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327714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2BAC5-C5E8-4792-867A-142ACC706258}"/>
              </a:ext>
            </a:extLst>
          </p:cNvPr>
          <p:cNvPicPr>
            <a:picLocks noChangeAspect="1"/>
          </p:cNvPicPr>
          <p:nvPr/>
        </p:nvPicPr>
        <p:blipFill>
          <a:blip r:embed="rId3"/>
          <a:stretch>
            <a:fillRect/>
          </a:stretch>
        </p:blipFill>
        <p:spPr>
          <a:xfrm>
            <a:off x="1572538" y="0"/>
            <a:ext cx="9046924" cy="6858000"/>
          </a:xfrm>
          <a:prstGeom prst="rect">
            <a:avLst/>
          </a:prstGeom>
        </p:spPr>
      </p:pic>
    </p:spTree>
    <p:extLst>
      <p:ext uri="{BB962C8B-B14F-4D97-AF65-F5344CB8AC3E}">
        <p14:creationId xmlns:p14="http://schemas.microsoft.com/office/powerpoint/2010/main" val="96523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0FDF8-10DD-4454-A5A2-248F4B8D58AE}"/>
              </a:ext>
            </a:extLst>
          </p:cNvPr>
          <p:cNvPicPr>
            <a:picLocks noChangeAspect="1"/>
          </p:cNvPicPr>
          <p:nvPr/>
        </p:nvPicPr>
        <p:blipFill>
          <a:blip r:embed="rId3"/>
          <a:stretch>
            <a:fillRect/>
          </a:stretch>
        </p:blipFill>
        <p:spPr>
          <a:xfrm>
            <a:off x="858880" y="0"/>
            <a:ext cx="10474240" cy="6858000"/>
          </a:xfrm>
          <a:prstGeom prst="rect">
            <a:avLst/>
          </a:prstGeom>
        </p:spPr>
      </p:pic>
    </p:spTree>
    <p:extLst>
      <p:ext uri="{BB962C8B-B14F-4D97-AF65-F5344CB8AC3E}">
        <p14:creationId xmlns:p14="http://schemas.microsoft.com/office/powerpoint/2010/main" val="166904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B1912-A33B-477F-8CF5-BF968F1EC975}"/>
              </a:ext>
            </a:extLst>
          </p:cNvPr>
          <p:cNvPicPr>
            <a:picLocks noChangeAspect="1"/>
          </p:cNvPicPr>
          <p:nvPr/>
        </p:nvPicPr>
        <p:blipFill>
          <a:blip r:embed="rId3"/>
          <a:stretch>
            <a:fillRect/>
          </a:stretch>
        </p:blipFill>
        <p:spPr>
          <a:xfrm>
            <a:off x="1332221" y="0"/>
            <a:ext cx="9527557" cy="6858000"/>
          </a:xfrm>
          <a:prstGeom prst="rect">
            <a:avLst/>
          </a:prstGeom>
        </p:spPr>
      </p:pic>
    </p:spTree>
    <p:extLst>
      <p:ext uri="{BB962C8B-B14F-4D97-AF65-F5344CB8AC3E}">
        <p14:creationId xmlns:p14="http://schemas.microsoft.com/office/powerpoint/2010/main" val="2343286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Records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5109091"/>
          </a:xfrm>
          <a:prstGeom prst="rect">
            <a:avLst/>
          </a:prstGeom>
          <a:noFill/>
        </p:spPr>
        <p:txBody>
          <a:bodyPr wrap="square" rtlCol="0">
            <a:spAutoFit/>
          </a:bodyPr>
          <a:lstStyle/>
          <a:p>
            <a:r>
              <a:rPr lang="en-US" sz="2200" b="1" dirty="0"/>
              <a:t>Records are the core feature in C# 9</a:t>
            </a:r>
          </a:p>
          <a:p>
            <a:endParaRPr lang="en-US" sz="2200" b="1" dirty="0"/>
          </a:p>
          <a:p>
            <a:r>
              <a:rPr lang="en-US" sz="2200" dirty="0"/>
              <a:t>Records allow you:</a:t>
            </a:r>
          </a:p>
          <a:p>
            <a:endParaRPr lang="en-US" sz="2200" dirty="0"/>
          </a:p>
          <a:p>
            <a:pPr marL="342900" indent="-342900">
              <a:buFont typeface="Arial" panose="020B0604020202020204" pitchFamily="34" charset="0"/>
              <a:buChar char="•"/>
            </a:pPr>
            <a:r>
              <a:rPr lang="en-US" sz="2200" dirty="0"/>
              <a:t>To work with immutable types (think immutable data classes)</a:t>
            </a:r>
          </a:p>
          <a:p>
            <a:pPr marL="342900" indent="-342900">
              <a:buFont typeface="Arial" panose="020B0604020202020204" pitchFamily="34" charset="0"/>
              <a:buChar char="•"/>
            </a:pPr>
            <a:r>
              <a:rPr lang="en-US" sz="2200" dirty="0"/>
              <a:t>To perform data-like behaviors on properties</a:t>
            </a:r>
          </a:p>
          <a:p>
            <a:pPr marL="342900" indent="-342900">
              <a:buFont typeface="Arial" panose="020B0604020202020204" pitchFamily="34" charset="0"/>
              <a:buChar char="•"/>
            </a:pPr>
            <a:r>
              <a:rPr lang="en-US" sz="2200" dirty="0"/>
              <a:t>Are struct-like, but:</a:t>
            </a:r>
          </a:p>
          <a:p>
            <a:pPr marL="800100" lvl="1" indent="-342900">
              <a:buFont typeface="Arial" panose="020B0604020202020204" pitchFamily="34" charset="0"/>
              <a:buChar char="•"/>
            </a:pPr>
            <a:r>
              <a:rPr lang="en-US" sz="2200" dirty="0"/>
              <a:t>Provide an easy construct with the purpose of providing immutability</a:t>
            </a:r>
          </a:p>
          <a:p>
            <a:pPr marL="800100" lvl="1" indent="-342900">
              <a:buFont typeface="Arial" panose="020B0604020202020204" pitchFamily="34" charset="0"/>
              <a:buChar char="•"/>
            </a:pPr>
            <a:r>
              <a:rPr lang="en-US" sz="2200" dirty="0"/>
              <a:t>Provides support for </a:t>
            </a:r>
            <a:r>
              <a:rPr lang="en-US" sz="2200" dirty="0" err="1"/>
              <a:t>IEquatable</a:t>
            </a:r>
            <a:r>
              <a:rPr lang="en-US" sz="2200" dirty="0"/>
              <a:t>&lt;T&gt; interface without having to override them (but you can)</a:t>
            </a:r>
          </a:p>
          <a:p>
            <a:pPr marL="800100" lvl="1" indent="-342900">
              <a:buFont typeface="Arial" panose="020B0604020202020204" pitchFamily="34" charset="0"/>
              <a:buChar char="•"/>
            </a:pPr>
            <a:r>
              <a:rPr lang="en-US" sz="2200" dirty="0"/>
              <a:t>Constructor/</a:t>
            </a:r>
            <a:r>
              <a:rPr lang="en-US" sz="2200" dirty="0" err="1"/>
              <a:t>deconstructor</a:t>
            </a:r>
            <a:r>
              <a:rPr lang="en-US" sz="2200" dirty="0"/>
              <a:t> support </a:t>
            </a:r>
          </a:p>
          <a:p>
            <a:pPr marL="342900" indent="-342900">
              <a:buFont typeface="Arial" panose="020B0604020202020204" pitchFamily="34" charset="0"/>
              <a:buChar char="•"/>
            </a:pPr>
            <a:endParaRPr lang="en-US" sz="2200" dirty="0"/>
          </a:p>
          <a:p>
            <a:endParaRPr lang="en-US" dirty="0"/>
          </a:p>
        </p:txBody>
      </p:sp>
    </p:spTree>
    <p:extLst>
      <p:ext uri="{BB962C8B-B14F-4D97-AF65-F5344CB8AC3E}">
        <p14:creationId xmlns:p14="http://schemas.microsoft.com/office/powerpoint/2010/main" val="31756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59B5B-89B7-4AE4-993C-386865280270}"/>
              </a:ext>
            </a:extLst>
          </p:cNvPr>
          <p:cNvPicPr>
            <a:picLocks noChangeAspect="1"/>
          </p:cNvPicPr>
          <p:nvPr/>
        </p:nvPicPr>
        <p:blipFill>
          <a:blip r:embed="rId3"/>
          <a:stretch>
            <a:fillRect/>
          </a:stretch>
        </p:blipFill>
        <p:spPr>
          <a:xfrm>
            <a:off x="2193819" y="0"/>
            <a:ext cx="7804362" cy="6858000"/>
          </a:xfrm>
          <a:prstGeom prst="rect">
            <a:avLst/>
          </a:prstGeom>
        </p:spPr>
      </p:pic>
    </p:spTree>
    <p:extLst>
      <p:ext uri="{BB962C8B-B14F-4D97-AF65-F5344CB8AC3E}">
        <p14:creationId xmlns:p14="http://schemas.microsoft.com/office/powerpoint/2010/main" val="3251565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D4D57-89B3-4B26-9B7F-3F20A508FEE6}"/>
              </a:ext>
            </a:extLst>
          </p:cNvPr>
          <p:cNvPicPr>
            <a:picLocks noChangeAspect="1"/>
          </p:cNvPicPr>
          <p:nvPr/>
        </p:nvPicPr>
        <p:blipFill>
          <a:blip r:embed="rId3"/>
          <a:stretch>
            <a:fillRect/>
          </a:stretch>
        </p:blipFill>
        <p:spPr>
          <a:xfrm>
            <a:off x="2124238" y="0"/>
            <a:ext cx="7943523" cy="6858000"/>
          </a:xfrm>
          <a:prstGeom prst="rect">
            <a:avLst/>
          </a:prstGeom>
        </p:spPr>
      </p:pic>
    </p:spTree>
    <p:extLst>
      <p:ext uri="{BB962C8B-B14F-4D97-AF65-F5344CB8AC3E}">
        <p14:creationId xmlns:p14="http://schemas.microsoft.com/office/powerpoint/2010/main" val="40549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2969B0-3D6A-4165-BF3E-1BA24555A5C6}"/>
              </a:ext>
            </a:extLst>
          </p:cNvPr>
          <p:cNvPicPr>
            <a:picLocks noChangeAspect="1"/>
          </p:cNvPicPr>
          <p:nvPr/>
        </p:nvPicPr>
        <p:blipFill>
          <a:blip r:embed="rId3"/>
          <a:stretch>
            <a:fillRect/>
          </a:stretch>
        </p:blipFill>
        <p:spPr>
          <a:xfrm>
            <a:off x="1972045" y="0"/>
            <a:ext cx="8247910" cy="6858000"/>
          </a:xfrm>
          <a:prstGeom prst="rect">
            <a:avLst/>
          </a:prstGeom>
        </p:spPr>
      </p:pic>
    </p:spTree>
    <p:extLst>
      <p:ext uri="{BB962C8B-B14F-4D97-AF65-F5344CB8AC3E}">
        <p14:creationId xmlns:p14="http://schemas.microsoft.com/office/powerpoint/2010/main" val="3217241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DD4D57-89B3-4B26-9B7F-3F20A508FEE6}"/>
              </a:ext>
            </a:extLst>
          </p:cNvPr>
          <p:cNvPicPr>
            <a:picLocks noChangeAspect="1"/>
          </p:cNvPicPr>
          <p:nvPr/>
        </p:nvPicPr>
        <p:blipFill>
          <a:blip r:embed="rId3"/>
          <a:stretch>
            <a:fillRect/>
          </a:stretch>
        </p:blipFill>
        <p:spPr>
          <a:xfrm>
            <a:off x="2124238" y="0"/>
            <a:ext cx="7943523" cy="6858000"/>
          </a:xfrm>
          <a:prstGeom prst="rect">
            <a:avLst/>
          </a:prstGeom>
        </p:spPr>
      </p:pic>
    </p:spTree>
    <p:extLst>
      <p:ext uri="{BB962C8B-B14F-4D97-AF65-F5344CB8AC3E}">
        <p14:creationId xmlns:p14="http://schemas.microsoft.com/office/powerpoint/2010/main" val="315965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lstStyle/>
          <a:p>
            <a:pPr algn="l"/>
            <a:r>
              <a:rPr lang="en-US" dirty="0"/>
              <a:t>.NET 5 is here!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10689860" cy="1292662"/>
          </a:xfrm>
          <a:prstGeom prst="rect">
            <a:avLst/>
          </a:prstGeom>
          <a:noFill/>
        </p:spPr>
        <p:txBody>
          <a:bodyPr wrap="square" rtlCol="0">
            <a:spAutoFit/>
          </a:bodyPr>
          <a:lstStyle/>
          <a:p>
            <a:r>
              <a:rPr lang="en-US" sz="2000" b="1" dirty="0"/>
              <a:t>.NET 5 is the unified developer experience that promises a single .NET runtime and framework that can be used anywhere—one SDK, one BCL, one toolchain, cross-platform UIs, and cloud native and performance investments</a:t>
            </a:r>
          </a:p>
          <a:p>
            <a:endParaRPr lang="en-US" dirty="0"/>
          </a:p>
        </p:txBody>
      </p:sp>
      <p:pic>
        <p:nvPicPr>
          <p:cNvPr id="8" name="Picture 7">
            <a:extLst>
              <a:ext uri="{FF2B5EF4-FFF2-40B4-BE49-F238E27FC236}">
                <a16:creationId xmlns:a16="http://schemas.microsoft.com/office/drawing/2014/main" id="{E5058C86-1E6C-4B39-8CC2-9B104E5E7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34" y="2334059"/>
            <a:ext cx="7864549" cy="4191287"/>
          </a:xfrm>
          <a:prstGeom prst="rect">
            <a:avLst/>
          </a:prstGeom>
        </p:spPr>
      </p:pic>
    </p:spTree>
    <p:extLst>
      <p:ext uri="{BB962C8B-B14F-4D97-AF65-F5344CB8AC3E}">
        <p14:creationId xmlns:p14="http://schemas.microsoft.com/office/powerpoint/2010/main" val="299573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1C14D-B031-40B7-96D5-9A51A448428C}"/>
              </a:ext>
            </a:extLst>
          </p:cNvPr>
          <p:cNvPicPr>
            <a:picLocks noChangeAspect="1"/>
          </p:cNvPicPr>
          <p:nvPr/>
        </p:nvPicPr>
        <p:blipFill>
          <a:blip r:embed="rId3"/>
          <a:stretch>
            <a:fillRect/>
          </a:stretch>
        </p:blipFill>
        <p:spPr>
          <a:xfrm>
            <a:off x="2060255" y="0"/>
            <a:ext cx="8071490" cy="6858000"/>
          </a:xfrm>
          <a:prstGeom prst="rect">
            <a:avLst/>
          </a:prstGeom>
        </p:spPr>
      </p:pic>
    </p:spTree>
    <p:extLst>
      <p:ext uri="{BB962C8B-B14F-4D97-AF65-F5344CB8AC3E}">
        <p14:creationId xmlns:p14="http://schemas.microsoft.com/office/powerpoint/2010/main" val="970258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606829" y="116855"/>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72990" y="1145711"/>
            <a:ext cx="7313046" cy="5478423"/>
          </a:xfrm>
          <a:prstGeom prst="rect">
            <a:avLst/>
          </a:prstGeom>
          <a:noFill/>
        </p:spPr>
        <p:txBody>
          <a:bodyPr wrap="square" rtlCol="0">
            <a:spAutoFit/>
          </a:bodyPr>
          <a:lstStyle/>
          <a:p>
            <a:r>
              <a:rPr lang="en-US" sz="2000" b="1" dirty="0"/>
              <a:t>From Isaac Abraham, who runs an F# consultancy (Compositional IT):</a:t>
            </a:r>
          </a:p>
          <a:p>
            <a:endParaRPr lang="en-US" sz="2200" b="1" dirty="0"/>
          </a:p>
          <a:p>
            <a:pPr algn="l"/>
            <a:r>
              <a:rPr lang="en-US" sz="2000" b="0" i="0" dirty="0">
                <a:solidFill>
                  <a:srgbClr val="222831"/>
                </a:solidFill>
                <a:effectLst/>
                <a:latin typeface="-apple-system"/>
              </a:rPr>
              <a:t>“On the one hand, for the C# dev it’s great—they have a more powerful toolkit at their disposal. But I would hate to be a new developer starting in C# for the first time. There are so many ways to do things now. </a:t>
            </a:r>
          </a:p>
          <a:p>
            <a:pPr algn="l"/>
            <a:endParaRPr lang="en-US" sz="2400" dirty="0">
              <a:solidFill>
                <a:srgbClr val="222831"/>
              </a:solidFill>
              <a:latin typeface="-apple-system"/>
            </a:endParaRPr>
          </a:p>
          <a:p>
            <a:pPr algn="l"/>
            <a:r>
              <a:rPr lang="en-US" sz="2000" b="0" i="0" dirty="0">
                <a:solidFill>
                  <a:srgbClr val="222831"/>
                </a:solidFill>
                <a:effectLst/>
                <a:latin typeface="-apple-system"/>
              </a:rPr>
              <a:t>More than that, I worry that we’ll end up with a kind of bifurcated C# ecosystem—those that adopt the new features and those that won’t … and the risk of losing the identity of what C# really is.</a:t>
            </a:r>
          </a:p>
          <a:p>
            <a:pPr algn="l"/>
            <a:endParaRPr lang="en-US" sz="2000" b="0" i="0" dirty="0">
              <a:solidFill>
                <a:srgbClr val="222831"/>
              </a:solidFill>
              <a:effectLst/>
              <a:latin typeface="-apple-system"/>
            </a:endParaRPr>
          </a:p>
          <a:p>
            <a:pPr algn="l"/>
            <a:r>
              <a:rPr lang="en-US" sz="2000" b="0" i="0" dirty="0">
                <a:solidFill>
                  <a:srgbClr val="222831"/>
                </a:solidFill>
                <a:effectLst/>
                <a:latin typeface="-apple-system"/>
              </a:rPr>
              <a:t>I’m interested to see how it works out. Introducing things like records … is going to lead to some new and different design patterns being used that will have to naturally evolve over time</a:t>
            </a:r>
            <a:r>
              <a:rPr lang="en-US" sz="2400" b="0" i="0" dirty="0">
                <a:solidFill>
                  <a:srgbClr val="222831"/>
                </a:solidFill>
                <a:effectLst/>
                <a:latin typeface="-apple-system"/>
              </a:rPr>
              <a:t>.”</a:t>
            </a:r>
          </a:p>
          <a:p>
            <a:endParaRPr lang="en-US" sz="2200" dirty="0"/>
          </a:p>
          <a:p>
            <a:endParaRPr lang="en-US" dirty="0"/>
          </a:p>
        </p:txBody>
      </p:sp>
      <p:pic>
        <p:nvPicPr>
          <p:cNvPr id="1026" name="Picture 2" descr="Isaac Abraham">
            <a:extLst>
              <a:ext uri="{FF2B5EF4-FFF2-40B4-BE49-F238E27FC236}">
                <a16:creationId xmlns:a16="http://schemas.microsoft.com/office/drawing/2014/main" id="{8577F8D7-3183-4119-8B51-AB5C0E8E6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242" y="1296785"/>
            <a:ext cx="3133137"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19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606829" y="116855"/>
            <a:ext cx="9144000" cy="964131"/>
          </a:xfrm>
        </p:spPr>
        <p:txBody>
          <a:bodyPr/>
          <a:lstStyle/>
          <a:p>
            <a:pPr algn="l"/>
            <a:r>
              <a:rPr lang="en-US" dirty="0"/>
              <a:t>C# 9: Functionally Better?</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72990" y="1145711"/>
            <a:ext cx="7065543" cy="4401205"/>
          </a:xfrm>
          <a:prstGeom prst="rect">
            <a:avLst/>
          </a:prstGeom>
          <a:noFill/>
        </p:spPr>
        <p:txBody>
          <a:bodyPr wrap="square" rtlCol="0">
            <a:spAutoFit/>
          </a:bodyPr>
          <a:lstStyle/>
          <a:p>
            <a:r>
              <a:rPr lang="en-US" sz="2000" b="1" dirty="0"/>
              <a:t>From Phillip Carter, an F# PM at Microsoft:</a:t>
            </a:r>
          </a:p>
          <a:p>
            <a:endParaRPr lang="en-US" sz="2200" b="1" dirty="0"/>
          </a:p>
          <a:p>
            <a:r>
              <a:rPr lang="en-US" sz="2000" b="0" i="0" dirty="0">
                <a:solidFill>
                  <a:srgbClr val="222831"/>
                </a:solidFill>
                <a:effectLst/>
                <a:latin typeface="-apple-system"/>
              </a:rPr>
              <a:t>“You can do immutable programming in C# today, and C# records will help with that. But it’s still a bit of a chore because the rest of the language is just begging you to mutate some variables.</a:t>
            </a:r>
          </a:p>
          <a:p>
            <a:endParaRPr lang="en-US" sz="2000" dirty="0">
              <a:solidFill>
                <a:srgbClr val="222831"/>
              </a:solidFill>
              <a:latin typeface="-apple-system"/>
            </a:endParaRPr>
          </a:p>
          <a:p>
            <a:r>
              <a:rPr lang="en-US" sz="2000" b="0" i="0" dirty="0">
                <a:solidFill>
                  <a:srgbClr val="222831"/>
                </a:solidFill>
                <a:effectLst/>
                <a:latin typeface="-apple-system"/>
              </a:rPr>
              <a:t>C# is evolving into a more unopinionated language that lets you do just about anything in any way you like…this lack of emphasis on one paradigm over the other can lead to vastly different codebases despite being written in the same language.</a:t>
            </a:r>
          </a:p>
          <a:p>
            <a:endParaRPr lang="en-US" sz="2000" dirty="0">
              <a:solidFill>
                <a:srgbClr val="222831"/>
              </a:solidFill>
              <a:latin typeface="-apple-system"/>
            </a:endParaRPr>
          </a:p>
          <a:p>
            <a:r>
              <a:rPr lang="en-US" sz="2000" b="0" i="0" dirty="0">
                <a:solidFill>
                  <a:srgbClr val="222831"/>
                </a:solidFill>
                <a:effectLst/>
                <a:latin typeface="-apple-system"/>
              </a:rPr>
              <a:t>Is that okay? I can’t tell. But I think it makes identifying the answer to the question, “how should I do this?” more challenging.”</a:t>
            </a:r>
            <a:endParaRPr lang="en-US" sz="2000" dirty="0"/>
          </a:p>
          <a:p>
            <a:endParaRPr lang="en-US" dirty="0"/>
          </a:p>
        </p:txBody>
      </p:sp>
      <p:pic>
        <p:nvPicPr>
          <p:cNvPr id="2050" name="Picture 2" descr="Phillip Carter">
            <a:extLst>
              <a:ext uri="{FF2B5EF4-FFF2-40B4-BE49-F238E27FC236}">
                <a16:creationId xmlns:a16="http://schemas.microsoft.com/office/drawing/2014/main" id="{D7116FEF-4814-48FE-A2B8-1462107B3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036"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5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C# 9: Learn More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11" name="Picture 10">
            <a:extLst>
              <a:ext uri="{FF2B5EF4-FFF2-40B4-BE49-F238E27FC236}">
                <a16:creationId xmlns:a16="http://schemas.microsoft.com/office/drawing/2014/main" id="{2ACFC1E0-1DDB-4BF7-B1FC-B3648F91B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29" y="2214242"/>
            <a:ext cx="2804650" cy="3082779"/>
          </a:xfrm>
          <a:prstGeom prst="rect">
            <a:avLst/>
          </a:prstGeom>
        </p:spPr>
      </p:pic>
      <p:sp>
        <p:nvSpPr>
          <p:cNvPr id="16" name="TextBox 15">
            <a:extLst>
              <a:ext uri="{FF2B5EF4-FFF2-40B4-BE49-F238E27FC236}">
                <a16:creationId xmlns:a16="http://schemas.microsoft.com/office/drawing/2014/main" id="{A08CCD18-821D-47BA-88B7-4F826B85AFA1}"/>
              </a:ext>
            </a:extLst>
          </p:cNvPr>
          <p:cNvSpPr txBox="1"/>
          <p:nvPr/>
        </p:nvSpPr>
        <p:spPr>
          <a:xfrm>
            <a:off x="645621" y="1454728"/>
            <a:ext cx="6866313" cy="6124754"/>
          </a:xfrm>
          <a:prstGeom prst="rect">
            <a:avLst/>
          </a:prstGeom>
          <a:noFill/>
        </p:spPr>
        <p:txBody>
          <a:bodyPr wrap="square" rtlCol="0">
            <a:spAutoFit/>
          </a:bodyPr>
          <a:lstStyle/>
          <a:p>
            <a:r>
              <a:rPr lang="en-US" sz="2800" b="1" dirty="0"/>
              <a:t>We’re just scratching the surface! Check out the docs to also learn about…</a:t>
            </a:r>
          </a:p>
          <a:p>
            <a:endParaRPr lang="en-US" sz="2800" dirty="0"/>
          </a:p>
          <a:p>
            <a:pPr marL="342900" indent="-342900">
              <a:buFont typeface="Arial" panose="020B0604020202020204" pitchFamily="34" charset="0"/>
              <a:buChar char="•"/>
            </a:pPr>
            <a:r>
              <a:rPr lang="en-US" sz="2800" dirty="0"/>
              <a:t>Pattern matching</a:t>
            </a:r>
          </a:p>
          <a:p>
            <a:pPr marL="342900" indent="-342900">
              <a:buFont typeface="Arial" panose="020B0604020202020204" pitchFamily="34" charset="0"/>
              <a:buChar char="•"/>
            </a:pPr>
            <a:r>
              <a:rPr lang="en-US" sz="2800" dirty="0"/>
              <a:t>Covariant return types</a:t>
            </a:r>
          </a:p>
          <a:p>
            <a:pPr marL="342900" indent="-342900">
              <a:buFont typeface="Arial" panose="020B0604020202020204" pitchFamily="34" charset="0"/>
              <a:buChar char="•"/>
            </a:pPr>
            <a:r>
              <a:rPr lang="en-US" sz="2800" dirty="0"/>
              <a:t>Lambda discards</a:t>
            </a:r>
          </a:p>
          <a:p>
            <a:pPr marL="342900" indent="-342900">
              <a:buFont typeface="Arial" panose="020B0604020202020204" pitchFamily="34" charset="0"/>
              <a:buChar char="•"/>
            </a:pPr>
            <a:r>
              <a:rPr lang="en-US" sz="2800" dirty="0"/>
              <a:t>Local function attributes</a:t>
            </a:r>
          </a:p>
          <a:p>
            <a:pPr marL="342900" indent="-342900">
              <a:buFont typeface="Arial" panose="020B0604020202020204" pitchFamily="34" charset="0"/>
              <a:buChar char="•"/>
            </a:pPr>
            <a:r>
              <a:rPr lang="en-US" sz="2800" dirty="0"/>
              <a:t>Module initializers</a:t>
            </a:r>
          </a:p>
          <a:p>
            <a:pPr marL="342900" indent="-342900">
              <a:buFont typeface="Arial" panose="020B0604020202020204" pitchFamily="34" charset="0"/>
              <a:buChar char="•"/>
            </a:pPr>
            <a:r>
              <a:rPr lang="en-US" sz="2800" dirty="0"/>
              <a:t>Native sized integers</a:t>
            </a:r>
          </a:p>
          <a:p>
            <a:endParaRPr lang="en-US" sz="2800" dirty="0"/>
          </a:p>
          <a:p>
            <a:r>
              <a:rPr lang="en-US" sz="2800" dirty="0"/>
              <a:t>… and much more</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2755892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ASP.NET Core/</a:t>
            </a:r>
            <a:r>
              <a:rPr lang="en-US" dirty="0" err="1"/>
              <a:t>Blazor</a:t>
            </a:r>
            <a:r>
              <a:rPr lang="en-US" dirty="0"/>
              <a:t> in .NET 5</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627533" y="1378528"/>
            <a:ext cx="6866313" cy="6124754"/>
          </a:xfrm>
          <a:prstGeom prst="rect">
            <a:avLst/>
          </a:prstGeom>
          <a:noFill/>
        </p:spPr>
        <p:txBody>
          <a:bodyPr wrap="square" rtlCol="0">
            <a:spAutoFit/>
          </a:bodyPr>
          <a:lstStyle/>
          <a:p>
            <a:r>
              <a:rPr lang="en-US" sz="2800" dirty="0"/>
              <a:t>Tons of improvements:</a:t>
            </a:r>
          </a:p>
          <a:p>
            <a:pPr marL="342900" indent="-342900">
              <a:buFont typeface="Arial" panose="020B0604020202020204" pitchFamily="34" charset="0"/>
              <a:buChar char="•"/>
            </a:pPr>
            <a:r>
              <a:rPr lang="en-US" sz="2800" dirty="0"/>
              <a:t>Record type support</a:t>
            </a:r>
          </a:p>
          <a:p>
            <a:pPr marL="342900" indent="-342900">
              <a:buFont typeface="Arial" panose="020B0604020202020204" pitchFamily="34" charset="0"/>
              <a:buChar char="•"/>
            </a:pPr>
            <a:r>
              <a:rPr lang="en-US" sz="2800" dirty="0" err="1"/>
              <a:t>OpenAPI</a:t>
            </a:r>
            <a:r>
              <a:rPr lang="en-US" sz="2800" dirty="0"/>
              <a:t> spec/Swagger F5 support</a:t>
            </a:r>
          </a:p>
          <a:p>
            <a:pPr marL="342900" indent="-342900">
              <a:buFont typeface="Arial" panose="020B0604020202020204" pitchFamily="34" charset="0"/>
              <a:buChar char="•"/>
            </a:pPr>
            <a:r>
              <a:rPr lang="en-US" sz="2800" dirty="0"/>
              <a:t>New Azure AD library</a:t>
            </a:r>
          </a:p>
          <a:p>
            <a:pPr marL="342900" indent="-342900">
              <a:buFont typeface="Arial" panose="020B0604020202020204" pitchFamily="34" charset="0"/>
              <a:buChar char="•"/>
            </a:pPr>
            <a:r>
              <a:rPr lang="en-US" sz="2800" dirty="0"/>
              <a:t>JSON extension methods</a:t>
            </a:r>
          </a:p>
          <a:p>
            <a:pPr marL="342900" indent="-342900">
              <a:buFont typeface="Arial" panose="020B0604020202020204" pitchFamily="34" charset="0"/>
              <a:buChar char="•"/>
            </a:pPr>
            <a:r>
              <a:rPr lang="en-US" sz="2800" b="1" dirty="0"/>
              <a:t>dotnet watch </a:t>
            </a:r>
            <a:r>
              <a:rPr lang="en-US" sz="2800" dirty="0"/>
              <a:t>support for auto-refresh</a:t>
            </a:r>
          </a:p>
          <a:p>
            <a:endParaRPr lang="en-US" sz="2800" dirty="0"/>
          </a:p>
          <a:p>
            <a:r>
              <a:rPr lang="en-US" sz="2800" dirty="0"/>
              <a:t>We’ll walk through </a:t>
            </a:r>
            <a:r>
              <a:rPr lang="en-US" sz="2800" dirty="0" err="1"/>
              <a:t>Blazor</a:t>
            </a:r>
            <a:r>
              <a:rPr lang="en-US" sz="2800" dirty="0"/>
              <a:t> improvements:</a:t>
            </a:r>
          </a:p>
          <a:p>
            <a:pPr marL="342900" indent="-342900">
              <a:buFont typeface="Arial" panose="020B0604020202020204" pitchFamily="34" charset="0"/>
              <a:buChar char="•"/>
            </a:pPr>
            <a:r>
              <a:rPr lang="en-US" sz="2800" dirty="0"/>
              <a:t>CSS isolation</a:t>
            </a:r>
          </a:p>
          <a:p>
            <a:pPr marL="342900" indent="-342900">
              <a:buFont typeface="Arial" panose="020B0604020202020204" pitchFamily="34" charset="0"/>
              <a:buChar char="•"/>
            </a:pPr>
            <a:r>
              <a:rPr lang="en-US" sz="2800" dirty="0"/>
              <a:t>Component virtualization</a:t>
            </a:r>
          </a:p>
          <a:p>
            <a:pPr marL="342900" indent="-342900">
              <a:buFont typeface="Arial" panose="020B0604020202020204" pitchFamily="34" charset="0"/>
              <a:buChar char="•"/>
            </a:pPr>
            <a:r>
              <a:rPr lang="en-US" sz="2800" dirty="0"/>
              <a:t>Lazy loading</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pic>
        <p:nvPicPr>
          <p:cNvPr id="5" name="Picture 4">
            <a:extLst>
              <a:ext uri="{FF2B5EF4-FFF2-40B4-BE49-F238E27FC236}">
                <a16:creationId xmlns:a16="http://schemas.microsoft.com/office/drawing/2014/main" id="{03E7D5D8-BF7E-4238-ABFE-31BEF2F38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934" y="1980621"/>
            <a:ext cx="4000000" cy="3669841"/>
          </a:xfrm>
          <a:prstGeom prst="rect">
            <a:avLst/>
          </a:prstGeom>
        </p:spPr>
      </p:pic>
    </p:spTree>
    <p:extLst>
      <p:ext uri="{BB962C8B-B14F-4D97-AF65-F5344CB8AC3E}">
        <p14:creationId xmlns:p14="http://schemas.microsoft.com/office/powerpoint/2010/main" val="62890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What happens here?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h1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357713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What happens here?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.my-heading-for-my-page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160107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Where’d my day go?</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10404534" cy="4154984"/>
          </a:xfrm>
          <a:prstGeom prst="rect">
            <a:avLst/>
          </a:prstGeom>
          <a:noFill/>
        </p:spPr>
        <p:txBody>
          <a:bodyPr wrap="square" rtlCol="0">
            <a:spAutoFit/>
          </a:bodyPr>
          <a:lstStyle/>
          <a:p>
            <a:r>
              <a:rPr lang="en-US" sz="6000" dirty="0"/>
              <a:t>h1 !important {</a:t>
            </a:r>
          </a:p>
          <a:p>
            <a:r>
              <a:rPr lang="en-US" sz="6000" dirty="0"/>
              <a:t>	font: ‘Comic Sans’</a:t>
            </a:r>
          </a:p>
          <a:p>
            <a:r>
              <a:rPr lang="en-US" sz="6000" dirty="0"/>
              <a:t>}</a:t>
            </a:r>
          </a:p>
          <a:p>
            <a:pPr marL="342900" indent="-342900">
              <a:buFont typeface="Arial" panose="020B0604020202020204" pitchFamily="34" charset="0"/>
              <a:buChar char="•"/>
            </a:pPr>
            <a:endParaRPr lang="en-US" sz="2200" b="1" dirty="0"/>
          </a:p>
          <a:p>
            <a:endParaRPr lang="en-US" sz="2200" b="1" dirty="0"/>
          </a:p>
          <a:p>
            <a:endParaRPr lang="en-US" sz="2200" dirty="0"/>
          </a:p>
          <a:p>
            <a:endParaRPr lang="en-US" dirty="0"/>
          </a:p>
        </p:txBody>
      </p:sp>
    </p:spTree>
    <p:extLst>
      <p:ext uri="{BB962C8B-B14F-4D97-AF65-F5344CB8AC3E}">
        <p14:creationId xmlns:p14="http://schemas.microsoft.com/office/powerpoint/2010/main" val="1135562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The problem</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7" y="1835728"/>
            <a:ext cx="4257964" cy="4739759"/>
          </a:xfrm>
          <a:prstGeom prst="rect">
            <a:avLst/>
          </a:prstGeom>
          <a:noFill/>
        </p:spPr>
        <p:txBody>
          <a:bodyPr wrap="square" rtlCol="0">
            <a:spAutoFit/>
          </a:bodyPr>
          <a:lstStyle/>
          <a:p>
            <a:pPr marL="342900" indent="-342900">
              <a:buFont typeface="Arial" panose="020B0604020202020204" pitchFamily="34" charset="0"/>
              <a:buChar char="•"/>
            </a:pPr>
            <a:r>
              <a:rPr lang="en-US" sz="2400" dirty="0"/>
              <a:t>Component-specific styles can cause bloat, confusion, and issues </a:t>
            </a:r>
          </a:p>
          <a:p>
            <a:pPr marL="342900" indent="-342900">
              <a:buFont typeface="Arial" panose="020B0604020202020204" pitchFamily="34" charset="0"/>
              <a:buChar char="•"/>
            </a:pPr>
            <a:r>
              <a:rPr lang="en-US" sz="2400" dirty="0"/>
              <a:t>Worse yet, your unused styles can incur preventable performance and loading issues</a:t>
            </a:r>
          </a:p>
          <a:p>
            <a:pPr marL="342900" indent="-342900">
              <a:buFont typeface="Arial" panose="020B0604020202020204" pitchFamily="34" charset="0"/>
              <a:buChar char="•"/>
            </a:pPr>
            <a:r>
              <a:rPr lang="en-US" sz="2400" dirty="0"/>
              <a:t>Can’t we just have a way to scope styles to our components only?</a:t>
            </a:r>
          </a:p>
          <a:p>
            <a:endParaRPr lang="en-US" sz="2200" b="1" dirty="0"/>
          </a:p>
          <a:p>
            <a:endParaRPr lang="en-US" sz="2200" dirty="0"/>
          </a:p>
          <a:p>
            <a:endParaRPr lang="en-US" dirty="0"/>
          </a:p>
        </p:txBody>
      </p:sp>
      <p:pic>
        <p:nvPicPr>
          <p:cNvPr id="1026" name="Picture 2" descr="A lot of unused styles">
            <a:extLst>
              <a:ext uri="{FF2B5EF4-FFF2-40B4-BE49-F238E27FC236}">
                <a16:creationId xmlns:a16="http://schemas.microsoft.com/office/drawing/2014/main" id="{E47C62CF-561E-46FA-99FB-A83659C52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196" y="1634066"/>
            <a:ext cx="6533712" cy="399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6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err="1"/>
              <a:t>Blazor</a:t>
            </a:r>
            <a:r>
              <a:rPr lang="en-US" dirty="0"/>
              <a:t> CSS isolation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6643595" cy="4985980"/>
          </a:xfrm>
          <a:prstGeom prst="rect">
            <a:avLst/>
          </a:prstGeom>
          <a:noFill/>
        </p:spPr>
        <p:txBody>
          <a:bodyPr wrap="square" rtlCol="0">
            <a:spAutoFit/>
          </a:bodyPr>
          <a:lstStyle/>
          <a:p>
            <a:pPr marL="342900" indent="-342900">
              <a:buFont typeface="Arial" panose="020B0604020202020204" pitchFamily="34" charset="0"/>
              <a:buChar char="•"/>
            </a:pPr>
            <a:r>
              <a:rPr lang="en-US" sz="3200" dirty="0"/>
              <a:t>Create a file called MyComponent.styles.css to ensure styles will only be scoped to your component</a:t>
            </a:r>
          </a:p>
          <a:p>
            <a:pPr marL="342900" indent="-342900">
              <a:buFont typeface="Arial" panose="020B0604020202020204" pitchFamily="34" charset="0"/>
              <a:buChar char="•"/>
            </a:pPr>
            <a:r>
              <a:rPr lang="en-US" sz="3200" dirty="0"/>
              <a:t>You can use your h1 knowing it’ll only impact your single component</a:t>
            </a:r>
          </a:p>
          <a:p>
            <a:pPr marL="342900" indent="-342900">
              <a:buFont typeface="Arial" panose="020B0604020202020204" pitchFamily="34" charset="0"/>
              <a:buChar char="•"/>
            </a:pPr>
            <a:r>
              <a:rPr lang="en-US" sz="3200" dirty="0"/>
              <a:t>Seamless integration with preprocessors</a:t>
            </a:r>
          </a:p>
          <a:p>
            <a:endParaRPr lang="en-US" sz="2200" b="1" dirty="0"/>
          </a:p>
          <a:p>
            <a:endParaRPr lang="en-US" sz="2200" dirty="0"/>
          </a:p>
          <a:p>
            <a:endParaRPr lang="en-US" dirty="0"/>
          </a:p>
        </p:txBody>
      </p:sp>
    </p:spTree>
    <p:extLst>
      <p:ext uri="{BB962C8B-B14F-4D97-AF65-F5344CB8AC3E}">
        <p14:creationId xmlns:p14="http://schemas.microsoft.com/office/powerpoint/2010/main" val="278660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57816" y="451187"/>
            <a:ext cx="9144000" cy="964131"/>
          </a:xfrm>
        </p:spPr>
        <p:txBody>
          <a:bodyPr>
            <a:normAutofit/>
          </a:bodyPr>
          <a:lstStyle/>
          <a:p>
            <a:pPr algn="l"/>
            <a:r>
              <a:rPr lang="en-US" dirty="0"/>
              <a:t>The transition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4" name="Rectangle: Rounded Corners 3">
            <a:extLst>
              <a:ext uri="{FF2B5EF4-FFF2-40B4-BE49-F238E27FC236}">
                <a16:creationId xmlns:a16="http://schemas.microsoft.com/office/drawing/2014/main" id="{89CA1B87-7147-448A-B01C-326BAC8A39BA}"/>
              </a:ext>
            </a:extLst>
          </p:cNvPr>
          <p:cNvSpPr/>
          <p:nvPr/>
        </p:nvSpPr>
        <p:spPr>
          <a:xfrm>
            <a:off x="601133" y="2201333"/>
            <a:ext cx="3869267" cy="92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 4.8</a:t>
            </a:r>
          </a:p>
        </p:txBody>
      </p:sp>
      <p:sp>
        <p:nvSpPr>
          <p:cNvPr id="5" name="Rectangle: Rounded Corners 4">
            <a:extLst>
              <a:ext uri="{FF2B5EF4-FFF2-40B4-BE49-F238E27FC236}">
                <a16:creationId xmlns:a16="http://schemas.microsoft.com/office/drawing/2014/main" id="{17C341D0-BBB3-40A1-9441-96824DCD873E}"/>
              </a:ext>
            </a:extLst>
          </p:cNvPr>
          <p:cNvSpPr/>
          <p:nvPr/>
        </p:nvSpPr>
        <p:spPr>
          <a:xfrm>
            <a:off x="601133" y="3551689"/>
            <a:ext cx="3869267" cy="92286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Core 3.1</a:t>
            </a:r>
          </a:p>
        </p:txBody>
      </p:sp>
      <p:sp>
        <p:nvSpPr>
          <p:cNvPr id="7" name="Rectangle: Rounded Corners 6">
            <a:extLst>
              <a:ext uri="{FF2B5EF4-FFF2-40B4-BE49-F238E27FC236}">
                <a16:creationId xmlns:a16="http://schemas.microsoft.com/office/drawing/2014/main" id="{F818B437-D0D2-4976-951F-075C562439BA}"/>
              </a:ext>
            </a:extLst>
          </p:cNvPr>
          <p:cNvSpPr/>
          <p:nvPr/>
        </p:nvSpPr>
        <p:spPr>
          <a:xfrm>
            <a:off x="601133" y="4825999"/>
            <a:ext cx="3869267" cy="92286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Mono / Xamarin</a:t>
            </a:r>
          </a:p>
        </p:txBody>
      </p:sp>
      <p:sp>
        <p:nvSpPr>
          <p:cNvPr id="13" name="Rectangle 12">
            <a:extLst>
              <a:ext uri="{FF2B5EF4-FFF2-40B4-BE49-F238E27FC236}">
                <a16:creationId xmlns:a16="http://schemas.microsoft.com/office/drawing/2014/main" id="{971FFA17-D5CA-4921-8DAC-456B7C8E747D}"/>
              </a:ext>
            </a:extLst>
          </p:cNvPr>
          <p:cNvSpPr/>
          <p:nvPr/>
        </p:nvSpPr>
        <p:spPr>
          <a:xfrm>
            <a:off x="6096000" y="2197791"/>
            <a:ext cx="2904066" cy="9228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Done, no more features (only fixes)</a:t>
            </a:r>
          </a:p>
          <a:p>
            <a:pPr algn="ctr"/>
            <a:endParaRPr lang="en-US" dirty="0"/>
          </a:p>
        </p:txBody>
      </p:sp>
      <p:cxnSp>
        <p:nvCxnSpPr>
          <p:cNvPr id="15" name="Straight Arrow Connector 14">
            <a:extLst>
              <a:ext uri="{FF2B5EF4-FFF2-40B4-BE49-F238E27FC236}">
                <a16:creationId xmlns:a16="http://schemas.microsoft.com/office/drawing/2014/main" id="{9BE060D2-EB39-4308-8E61-9D30A6B5C072}"/>
              </a:ext>
            </a:extLst>
          </p:cNvPr>
          <p:cNvCxnSpPr>
            <a:stCxn id="4" idx="3"/>
            <a:endCxn id="13" idx="1"/>
          </p:cNvCxnSpPr>
          <p:nvPr/>
        </p:nvCxnSpPr>
        <p:spPr>
          <a:xfrm flipV="1">
            <a:off x="4470400" y="2659225"/>
            <a:ext cx="1625600" cy="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8EC8C59-F595-4A0A-BF7F-2CEC4A96CC5A}"/>
              </a:ext>
            </a:extLst>
          </p:cNvPr>
          <p:cNvSpPr/>
          <p:nvPr/>
        </p:nvSpPr>
        <p:spPr>
          <a:xfrm>
            <a:off x="6096000" y="3574239"/>
            <a:ext cx="2904066" cy="9228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.NET 5</a:t>
            </a:r>
          </a:p>
          <a:p>
            <a:pPr algn="ctr"/>
            <a:endParaRPr lang="en-US" dirty="0"/>
          </a:p>
        </p:txBody>
      </p:sp>
      <p:sp>
        <p:nvSpPr>
          <p:cNvPr id="22" name="Rectangle 21">
            <a:extLst>
              <a:ext uri="{FF2B5EF4-FFF2-40B4-BE49-F238E27FC236}">
                <a16:creationId xmlns:a16="http://schemas.microsoft.com/office/drawing/2014/main" id="{8C3F4437-FABB-49CC-90E8-3A4D6662D13A}"/>
              </a:ext>
            </a:extLst>
          </p:cNvPr>
          <p:cNvSpPr/>
          <p:nvPr/>
        </p:nvSpPr>
        <p:spPr>
          <a:xfrm>
            <a:off x="9237131" y="3574239"/>
            <a:ext cx="2904066" cy="9228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6</a:t>
            </a:r>
          </a:p>
        </p:txBody>
      </p:sp>
      <p:cxnSp>
        <p:nvCxnSpPr>
          <p:cNvPr id="24" name="Straight Arrow Connector 23">
            <a:extLst>
              <a:ext uri="{FF2B5EF4-FFF2-40B4-BE49-F238E27FC236}">
                <a16:creationId xmlns:a16="http://schemas.microsoft.com/office/drawing/2014/main" id="{B7DF74E1-8E10-4A45-B3D4-86DC4A7A401E}"/>
              </a:ext>
            </a:extLst>
          </p:cNvPr>
          <p:cNvCxnSpPr>
            <a:stCxn id="5" idx="3"/>
            <a:endCxn id="18" idx="1"/>
          </p:cNvCxnSpPr>
          <p:nvPr/>
        </p:nvCxnSpPr>
        <p:spPr>
          <a:xfrm>
            <a:off x="4470400" y="4013123"/>
            <a:ext cx="1625600" cy="2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D83723-00DB-423A-8AA0-DFF4996445C2}"/>
              </a:ext>
            </a:extLst>
          </p:cNvPr>
          <p:cNvCxnSpPr>
            <a:cxnSpLocks/>
            <a:stCxn id="7" idx="3"/>
          </p:cNvCxnSpPr>
          <p:nvPr/>
        </p:nvCxnSpPr>
        <p:spPr>
          <a:xfrm flipV="1">
            <a:off x="4470400" y="5279579"/>
            <a:ext cx="6434667" cy="7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065C4EF-6056-4115-B3FD-94BC17EDE223}"/>
              </a:ext>
            </a:extLst>
          </p:cNvPr>
          <p:cNvCxnSpPr/>
          <p:nvPr/>
        </p:nvCxnSpPr>
        <p:spPr>
          <a:xfrm flipV="1">
            <a:off x="10905067" y="4474556"/>
            <a:ext cx="0" cy="80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88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How does this magic work?</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835728"/>
            <a:ext cx="5612631" cy="3016210"/>
          </a:xfrm>
          <a:prstGeom prst="rect">
            <a:avLst/>
          </a:prstGeom>
          <a:noFill/>
        </p:spPr>
        <p:txBody>
          <a:bodyPr wrap="square" rtlCol="0">
            <a:spAutoFit/>
          </a:bodyPr>
          <a:lstStyle/>
          <a:p>
            <a:pPr marL="342900" indent="-342900">
              <a:buFont typeface="Arial" panose="020B0604020202020204" pitchFamily="34" charset="0"/>
              <a:buChar char="•"/>
            </a:pPr>
            <a:r>
              <a:rPr lang="en-US" sz="3200" dirty="0"/>
              <a:t>(OK, it isn’t magic.)</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err="1"/>
              <a:t>Blazor</a:t>
            </a:r>
            <a:r>
              <a:rPr lang="en-US" sz="3200" dirty="0"/>
              <a:t> appends a scope identifier to your attributes</a:t>
            </a:r>
          </a:p>
          <a:p>
            <a:endParaRPr lang="en-US" sz="2200" b="1" dirty="0"/>
          </a:p>
          <a:p>
            <a:endParaRPr lang="en-US" sz="2200" dirty="0"/>
          </a:p>
          <a:p>
            <a:endParaRPr lang="en-US" dirty="0"/>
          </a:p>
        </p:txBody>
      </p:sp>
      <p:pic>
        <p:nvPicPr>
          <p:cNvPr id="2050" name="Picture 2" descr="A lot of unused styles">
            <a:extLst>
              <a:ext uri="{FF2B5EF4-FFF2-40B4-BE49-F238E27FC236}">
                <a16:creationId xmlns:a16="http://schemas.microsoft.com/office/drawing/2014/main" id="{4D30E38F-C11A-42F9-8922-72318F29B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954" y="2575375"/>
            <a:ext cx="4894010" cy="232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615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Styles are packaged into a bundle</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4493538"/>
          </a:xfrm>
          <a:prstGeom prst="rect">
            <a:avLst/>
          </a:prstGeom>
          <a:noFill/>
        </p:spPr>
        <p:txBody>
          <a:bodyPr wrap="square" rtlCol="0">
            <a:spAutoFit/>
          </a:bodyPr>
          <a:lstStyle/>
          <a:p>
            <a:pPr marL="342900" indent="-342900">
              <a:buFont typeface="Arial" panose="020B0604020202020204" pitchFamily="34" charset="0"/>
              <a:buChar char="•"/>
            </a:pPr>
            <a:r>
              <a:rPr lang="en-US" sz="3200" dirty="0"/>
              <a:t>These are defined in a </a:t>
            </a:r>
            <a:r>
              <a:rPr lang="en-US" sz="3200" i="1" dirty="0"/>
              <a:t>MyProject.styles.css</a:t>
            </a:r>
            <a:r>
              <a:rPr lang="en-US" sz="3200" dirty="0"/>
              <a:t> file</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This works for child components and shared libraries, too!</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3074" name="Picture 2" descr="A lot of unused styles">
            <a:extLst>
              <a:ext uri="{FF2B5EF4-FFF2-40B4-BE49-F238E27FC236}">
                <a16:creationId xmlns:a16="http://schemas.microsoft.com/office/drawing/2014/main" id="{5FBCB64E-FFD4-4403-B1A8-4E5178AF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011" y="2321971"/>
            <a:ext cx="5953989" cy="3854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1B9071-91D4-49AA-8E1D-E9CB768AB23C}"/>
              </a:ext>
            </a:extLst>
          </p:cNvPr>
          <p:cNvPicPr>
            <a:picLocks noChangeAspect="1"/>
          </p:cNvPicPr>
          <p:nvPr/>
        </p:nvPicPr>
        <p:blipFill>
          <a:blip r:embed="rId3"/>
          <a:stretch>
            <a:fillRect/>
          </a:stretch>
        </p:blipFill>
        <p:spPr>
          <a:xfrm>
            <a:off x="5405524" y="1437851"/>
            <a:ext cx="6325483" cy="743054"/>
          </a:xfrm>
          <a:prstGeom prst="rect">
            <a:avLst/>
          </a:prstGeom>
        </p:spPr>
      </p:pic>
    </p:spTree>
    <p:extLst>
      <p:ext uri="{BB962C8B-B14F-4D97-AF65-F5344CB8AC3E}">
        <p14:creationId xmlns:p14="http://schemas.microsoft.com/office/powerpoint/2010/main" val="2542998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Child component support</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426572"/>
            <a:ext cx="11268364" cy="1415772"/>
          </a:xfrm>
          <a:prstGeom prst="rect">
            <a:avLst/>
          </a:prstGeom>
          <a:noFill/>
        </p:spPr>
        <p:txBody>
          <a:bodyPr wrap="square" rtlCol="0">
            <a:spAutoFit/>
          </a:bodyPr>
          <a:lstStyle/>
          <a:p>
            <a:r>
              <a:rPr lang="en-US" sz="2400" b="1" dirty="0"/>
              <a:t>You can have your styles cascade to your child components, too, with a ::deep selector</a:t>
            </a:r>
            <a:endParaRPr lang="en-US" sz="3200" dirty="0"/>
          </a:p>
          <a:p>
            <a:endParaRPr lang="en-US" sz="2200" b="1" dirty="0"/>
          </a:p>
          <a:p>
            <a:endParaRPr lang="en-US" sz="2200" dirty="0"/>
          </a:p>
          <a:p>
            <a:endParaRPr lang="en-US" dirty="0"/>
          </a:p>
        </p:txBody>
      </p:sp>
      <p:pic>
        <p:nvPicPr>
          <p:cNvPr id="7" name="Picture 6">
            <a:extLst>
              <a:ext uri="{FF2B5EF4-FFF2-40B4-BE49-F238E27FC236}">
                <a16:creationId xmlns:a16="http://schemas.microsoft.com/office/drawing/2014/main" id="{ADBC19C9-E01B-43A9-84A1-5A2B76183EE9}"/>
              </a:ext>
            </a:extLst>
          </p:cNvPr>
          <p:cNvPicPr>
            <a:picLocks noChangeAspect="1"/>
          </p:cNvPicPr>
          <p:nvPr/>
        </p:nvPicPr>
        <p:blipFill>
          <a:blip r:embed="rId2"/>
          <a:stretch>
            <a:fillRect/>
          </a:stretch>
        </p:blipFill>
        <p:spPr>
          <a:xfrm>
            <a:off x="1456267" y="2018316"/>
            <a:ext cx="6336734" cy="1477433"/>
          </a:xfrm>
          <a:prstGeom prst="rect">
            <a:avLst/>
          </a:prstGeom>
        </p:spPr>
      </p:pic>
      <p:pic>
        <p:nvPicPr>
          <p:cNvPr id="9" name="Picture 8">
            <a:extLst>
              <a:ext uri="{FF2B5EF4-FFF2-40B4-BE49-F238E27FC236}">
                <a16:creationId xmlns:a16="http://schemas.microsoft.com/office/drawing/2014/main" id="{16317BC1-4EF0-4312-8D8F-AACFA6FF0932}"/>
              </a:ext>
            </a:extLst>
          </p:cNvPr>
          <p:cNvPicPr>
            <a:picLocks noChangeAspect="1"/>
          </p:cNvPicPr>
          <p:nvPr/>
        </p:nvPicPr>
        <p:blipFill>
          <a:blip r:embed="rId3"/>
          <a:stretch>
            <a:fillRect/>
          </a:stretch>
        </p:blipFill>
        <p:spPr>
          <a:xfrm>
            <a:off x="222168" y="3164093"/>
            <a:ext cx="4036565" cy="2933405"/>
          </a:xfrm>
          <a:prstGeom prst="rect">
            <a:avLst/>
          </a:prstGeom>
        </p:spPr>
      </p:pic>
      <p:pic>
        <p:nvPicPr>
          <p:cNvPr id="4098" name="Picture 2" descr="A lot of unused styles">
            <a:extLst>
              <a:ext uri="{FF2B5EF4-FFF2-40B4-BE49-F238E27FC236}">
                <a16:creationId xmlns:a16="http://schemas.microsoft.com/office/drawing/2014/main" id="{B213BF55-847F-4153-8B0E-BEB3A1408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483" y="3157935"/>
            <a:ext cx="4572178" cy="293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12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Component virtualization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5478423"/>
          </a:xfrm>
          <a:prstGeom prst="rect">
            <a:avLst/>
          </a:prstGeom>
          <a:noFill/>
        </p:spPr>
        <p:txBody>
          <a:bodyPr wrap="square" rtlCol="0">
            <a:spAutoFit/>
          </a:bodyPr>
          <a:lstStyle/>
          <a:p>
            <a:pPr marL="342900" indent="-342900">
              <a:buFont typeface="Arial" panose="020B0604020202020204" pitchFamily="34" charset="0"/>
              <a:buChar char="•"/>
            </a:pPr>
            <a:r>
              <a:rPr lang="en-US" sz="3200" dirty="0" err="1"/>
              <a:t>Blazor</a:t>
            </a:r>
            <a:r>
              <a:rPr lang="en-US" sz="3200" dirty="0"/>
              <a:t> component virtualization allows you to limit UI rendering to the visible page elements only</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This works for child components and shared libraries, too!</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spTree>
    <p:extLst>
      <p:ext uri="{BB962C8B-B14F-4D97-AF65-F5344CB8AC3E}">
        <p14:creationId xmlns:p14="http://schemas.microsoft.com/office/powerpoint/2010/main" val="3430357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B70C41-BD08-4CFE-B78D-E0E64626EA73}"/>
              </a:ext>
            </a:extLst>
          </p:cNvPr>
          <p:cNvPicPr>
            <a:picLocks noChangeAspect="1"/>
          </p:cNvPicPr>
          <p:nvPr/>
        </p:nvPicPr>
        <p:blipFill>
          <a:blip r:embed="rId2"/>
          <a:stretch>
            <a:fillRect/>
          </a:stretch>
        </p:blipFill>
        <p:spPr>
          <a:xfrm>
            <a:off x="1060648" y="0"/>
            <a:ext cx="10070704" cy="6858000"/>
          </a:xfrm>
          <a:prstGeom prst="rect">
            <a:avLst/>
          </a:prstGeom>
        </p:spPr>
      </p:pic>
    </p:spTree>
    <p:extLst>
      <p:ext uri="{BB962C8B-B14F-4D97-AF65-F5344CB8AC3E}">
        <p14:creationId xmlns:p14="http://schemas.microsoft.com/office/powerpoint/2010/main" val="8476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F9BC2E-3A36-466D-86BC-8C8A414E6AFB}"/>
              </a:ext>
            </a:extLst>
          </p:cNvPr>
          <p:cNvPicPr>
            <a:picLocks noChangeAspect="1"/>
          </p:cNvPicPr>
          <p:nvPr/>
        </p:nvPicPr>
        <p:blipFill>
          <a:blip r:embed="rId2"/>
          <a:stretch>
            <a:fillRect/>
          </a:stretch>
        </p:blipFill>
        <p:spPr>
          <a:xfrm>
            <a:off x="728472" y="0"/>
            <a:ext cx="10735056" cy="6858000"/>
          </a:xfrm>
          <a:prstGeom prst="rect">
            <a:avLst/>
          </a:prstGeom>
        </p:spPr>
      </p:pic>
    </p:spTree>
    <p:extLst>
      <p:ext uri="{BB962C8B-B14F-4D97-AF65-F5344CB8AC3E}">
        <p14:creationId xmlns:p14="http://schemas.microsoft.com/office/powerpoint/2010/main" val="202603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7" name="Twitter">
            <a:hlinkClick r:id="" action="ppaction://media"/>
            <a:extLst>
              <a:ext uri="{FF2B5EF4-FFF2-40B4-BE49-F238E27FC236}">
                <a16:creationId xmlns:a16="http://schemas.microsoft.com/office/drawing/2014/main" id="{3C9C7B11-0AC9-4E9C-9E3C-712A7430D1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253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Extend virtualization</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980368" cy="5478423"/>
          </a:xfrm>
          <a:prstGeom prst="rect">
            <a:avLst/>
          </a:prstGeom>
          <a:noFill/>
        </p:spPr>
        <p:txBody>
          <a:bodyPr wrap="square" rtlCol="0">
            <a:spAutoFit/>
          </a:bodyPr>
          <a:lstStyle/>
          <a:p>
            <a:pPr marL="342900" indent="-342900">
              <a:buFont typeface="Arial" panose="020B0604020202020204" pitchFamily="34" charset="0"/>
              <a:buChar char="•"/>
            </a:pPr>
            <a:r>
              <a:rPr lang="en-US" sz="3200" dirty="0"/>
              <a:t>Virtualization works great out of the box, but you can extend it even further</a:t>
            </a:r>
          </a:p>
          <a:p>
            <a:endParaRPr lang="en-US" sz="3200" dirty="0"/>
          </a:p>
          <a:p>
            <a:pPr marL="342900" indent="-342900">
              <a:buFont typeface="Arial" panose="020B0604020202020204" pitchFamily="34" charset="0"/>
              <a:buChar char="•"/>
            </a:pPr>
            <a:r>
              <a:rPr lang="en-US" sz="3200" dirty="0"/>
              <a:t>You can configure lazy loading to only return a certain amount of items, great for external APIs!</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5" name="Picture 4">
            <a:extLst>
              <a:ext uri="{FF2B5EF4-FFF2-40B4-BE49-F238E27FC236}">
                <a16:creationId xmlns:a16="http://schemas.microsoft.com/office/drawing/2014/main" id="{2A45AC97-7D82-4842-AE41-09857941182F}"/>
              </a:ext>
            </a:extLst>
          </p:cNvPr>
          <p:cNvPicPr>
            <a:picLocks noChangeAspect="1"/>
          </p:cNvPicPr>
          <p:nvPr/>
        </p:nvPicPr>
        <p:blipFill>
          <a:blip r:embed="rId2"/>
          <a:stretch>
            <a:fillRect/>
          </a:stretch>
        </p:blipFill>
        <p:spPr>
          <a:xfrm>
            <a:off x="5793379" y="2365179"/>
            <a:ext cx="5989541" cy="2248085"/>
          </a:xfrm>
          <a:prstGeom prst="rect">
            <a:avLst/>
          </a:prstGeom>
        </p:spPr>
      </p:pic>
    </p:spTree>
    <p:extLst>
      <p:ext uri="{BB962C8B-B14F-4D97-AF65-F5344CB8AC3E}">
        <p14:creationId xmlns:p14="http://schemas.microsoft.com/office/powerpoint/2010/main" val="2745240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Lazy Load </a:t>
            </a:r>
            <a:r>
              <a:rPr lang="en-US" dirty="0" err="1"/>
              <a:t>Blazor</a:t>
            </a:r>
            <a:r>
              <a:rPr lang="en-US" dirty="0"/>
              <a:t> assemblies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4660403" cy="4616648"/>
          </a:xfrm>
          <a:prstGeom prst="rect">
            <a:avLst/>
          </a:prstGeom>
          <a:noFill/>
        </p:spPr>
        <p:txBody>
          <a:bodyPr wrap="square" rtlCol="0">
            <a:spAutoFit/>
          </a:bodyPr>
          <a:lstStyle/>
          <a:p>
            <a:pPr marL="342900" indent="-342900">
              <a:buFont typeface="Arial" panose="020B0604020202020204" pitchFamily="34" charset="0"/>
              <a:buChar char="•"/>
            </a:pPr>
            <a:r>
              <a:rPr lang="en-US" sz="2400" dirty="0"/>
              <a:t>You can improve </a:t>
            </a:r>
            <a:r>
              <a:rPr lang="en-US" sz="2400" dirty="0" err="1"/>
              <a:t>Blazor</a:t>
            </a:r>
            <a:r>
              <a:rPr lang="en-US" sz="2400" dirty="0"/>
              <a:t> Web Assembly app performance by deferring the loading of app assemblies until you need them</a:t>
            </a:r>
          </a:p>
          <a:p>
            <a:endParaRPr lang="en-US" sz="3200" dirty="0"/>
          </a:p>
          <a:p>
            <a:pPr marL="342900" indent="-342900">
              <a:buFont typeface="Arial" panose="020B0604020202020204" pitchFamily="34" charset="0"/>
              <a:buChar char="•"/>
            </a:pPr>
            <a:r>
              <a:rPr lang="en-US" sz="2400" dirty="0"/>
              <a:t>You can flag assemblies, which will load when a user navigates to a specific route</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pic>
        <p:nvPicPr>
          <p:cNvPr id="7" name="Picture 6">
            <a:extLst>
              <a:ext uri="{FF2B5EF4-FFF2-40B4-BE49-F238E27FC236}">
                <a16:creationId xmlns:a16="http://schemas.microsoft.com/office/drawing/2014/main" id="{8F21D6CB-7001-4814-8D4B-95667BFE8A6F}"/>
              </a:ext>
            </a:extLst>
          </p:cNvPr>
          <p:cNvPicPr>
            <a:picLocks noChangeAspect="1"/>
          </p:cNvPicPr>
          <p:nvPr/>
        </p:nvPicPr>
        <p:blipFill>
          <a:blip r:embed="rId2"/>
          <a:stretch>
            <a:fillRect/>
          </a:stretch>
        </p:blipFill>
        <p:spPr>
          <a:xfrm>
            <a:off x="5393266" y="2165417"/>
            <a:ext cx="6510381" cy="861002"/>
          </a:xfrm>
          <a:prstGeom prst="rect">
            <a:avLst/>
          </a:prstGeom>
        </p:spPr>
      </p:pic>
      <p:pic>
        <p:nvPicPr>
          <p:cNvPr id="11" name="Picture 10">
            <a:extLst>
              <a:ext uri="{FF2B5EF4-FFF2-40B4-BE49-F238E27FC236}">
                <a16:creationId xmlns:a16="http://schemas.microsoft.com/office/drawing/2014/main" id="{68BCAC48-BF76-4223-A4CF-2AA3621B616A}"/>
              </a:ext>
            </a:extLst>
          </p:cNvPr>
          <p:cNvPicPr>
            <a:picLocks noChangeAspect="1"/>
          </p:cNvPicPr>
          <p:nvPr/>
        </p:nvPicPr>
        <p:blipFill>
          <a:blip r:embed="rId3"/>
          <a:stretch>
            <a:fillRect/>
          </a:stretch>
        </p:blipFill>
        <p:spPr>
          <a:xfrm>
            <a:off x="5458034" y="3580441"/>
            <a:ext cx="6380844" cy="2595914"/>
          </a:xfrm>
          <a:prstGeom prst="rect">
            <a:avLst/>
          </a:prstGeom>
        </p:spPr>
      </p:pic>
    </p:spTree>
    <p:extLst>
      <p:ext uri="{BB962C8B-B14F-4D97-AF65-F5344CB8AC3E}">
        <p14:creationId xmlns:p14="http://schemas.microsoft.com/office/powerpoint/2010/main" val="565559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10861964" cy="964131"/>
          </a:xfrm>
        </p:spPr>
        <p:txBody>
          <a:bodyPr>
            <a:normAutofit/>
          </a:bodyPr>
          <a:lstStyle/>
          <a:p>
            <a:pPr algn="l"/>
            <a:r>
              <a:rPr lang="en-US" dirty="0"/>
              <a:t>Entity Framework Core 5 updates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568036" y="1682817"/>
            <a:ext cx="6950364" cy="5355312"/>
          </a:xfrm>
          <a:prstGeom prst="rect">
            <a:avLst/>
          </a:prstGeom>
          <a:noFill/>
        </p:spPr>
        <p:txBody>
          <a:bodyPr wrap="square" rtlCol="0">
            <a:spAutoFit/>
          </a:bodyPr>
          <a:lstStyle/>
          <a:p>
            <a:pPr marL="342900" indent="-342900">
              <a:buFont typeface="Arial" panose="020B0604020202020204" pitchFamily="34" charset="0"/>
              <a:buChar char="•"/>
            </a:pPr>
            <a:r>
              <a:rPr lang="en-US" sz="2400" b="1" dirty="0"/>
              <a:t>Many-to-many support</a:t>
            </a:r>
            <a:r>
              <a:rPr lang="en-US" sz="2400" dirty="0"/>
              <a:t> – you can use many-to-many relationships without the need for a join table</a:t>
            </a:r>
          </a:p>
          <a:p>
            <a:endParaRPr lang="en-US" sz="3200" dirty="0"/>
          </a:p>
          <a:p>
            <a:pPr marL="342900" indent="-342900">
              <a:buFont typeface="Arial" panose="020B0604020202020204" pitchFamily="34" charset="0"/>
              <a:buChar char="•"/>
            </a:pPr>
            <a:r>
              <a:rPr lang="en-US" sz="2400" b="1" dirty="0"/>
              <a:t>Filtered and split includes</a:t>
            </a:r>
            <a:r>
              <a:rPr lang="en-US" sz="2400" dirty="0"/>
              <a:t> – split .Include() into multiple queries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Table-per-type inheritance mapping</a:t>
            </a:r>
            <a:r>
              <a:rPr lang="en-US" sz="2400" dirty="0"/>
              <a:t> – Previously, an inheritance hierarchy mapped types to a single table. Now, you can map peach type to a different database table</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spTree>
    <p:extLst>
      <p:ext uri="{BB962C8B-B14F-4D97-AF65-F5344CB8AC3E}">
        <p14:creationId xmlns:p14="http://schemas.microsoft.com/office/powerpoint/2010/main" val="6409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9" name="Picture 8">
            <a:extLst>
              <a:ext uri="{FF2B5EF4-FFF2-40B4-BE49-F238E27FC236}">
                <a16:creationId xmlns:a16="http://schemas.microsoft.com/office/drawing/2014/main" id="{02979972-2407-4BF5-B04A-CEF67E2E7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24" y="668867"/>
            <a:ext cx="8421471" cy="4732867"/>
          </a:xfrm>
          <a:prstGeom prst="rect">
            <a:avLst/>
          </a:prstGeom>
        </p:spPr>
      </p:pic>
    </p:spTree>
    <p:extLst>
      <p:ext uri="{BB962C8B-B14F-4D97-AF65-F5344CB8AC3E}">
        <p14:creationId xmlns:p14="http://schemas.microsoft.com/office/powerpoint/2010/main" val="78431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4039369" y="1852150"/>
            <a:ext cx="4660403" cy="2954655"/>
          </a:xfrm>
          <a:prstGeom prst="rect">
            <a:avLst/>
          </a:prstGeom>
          <a:noFill/>
        </p:spPr>
        <p:txBody>
          <a:bodyPr wrap="square" rtlCol="0">
            <a:spAutoFit/>
          </a:bodyPr>
          <a:lstStyle/>
          <a:p>
            <a:endParaRPr lang="en-US" sz="3200" dirty="0"/>
          </a:p>
          <a:p>
            <a:r>
              <a:rPr lang="en-US" sz="6000" dirty="0"/>
              <a:t>Questions?</a:t>
            </a:r>
          </a:p>
          <a:p>
            <a:pPr marL="342900" indent="-342900">
              <a:buFont typeface="Arial" panose="020B0604020202020204" pitchFamily="34" charset="0"/>
              <a:buChar char="•"/>
            </a:pPr>
            <a:endParaRPr lang="en-US" sz="3200" dirty="0"/>
          </a:p>
          <a:p>
            <a:endParaRPr lang="en-US" sz="2200" b="1" dirty="0"/>
          </a:p>
          <a:p>
            <a:endParaRPr lang="en-US" sz="2200" dirty="0"/>
          </a:p>
          <a:p>
            <a:endParaRPr lang="en-US" dirty="0"/>
          </a:p>
        </p:txBody>
      </p:sp>
    </p:spTree>
    <p:extLst>
      <p:ext uri="{BB962C8B-B14F-4D97-AF65-F5344CB8AC3E}">
        <p14:creationId xmlns:p14="http://schemas.microsoft.com/office/powerpoint/2010/main" val="3667525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The state of .NET Framework</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7" y="1354975"/>
            <a:ext cx="7667260" cy="4832092"/>
          </a:xfrm>
          <a:prstGeom prst="rect">
            <a:avLst/>
          </a:prstGeom>
          <a:noFill/>
        </p:spPr>
        <p:txBody>
          <a:bodyPr wrap="square" rtlCol="0">
            <a:spAutoFit/>
          </a:bodyPr>
          <a:lstStyle/>
          <a:p>
            <a:pPr marL="457200" indent="-457200">
              <a:buFont typeface="Arial" panose="020B0604020202020204" pitchFamily="34" charset="0"/>
              <a:buChar char="•"/>
            </a:pPr>
            <a:r>
              <a:rPr lang="en-US" sz="2200" b="1" dirty="0"/>
              <a:t>.NET Framework is “done, not dead”</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.NET Framework 4.8 is the last major version, and Microsoft will only support bug, reliability, and security fixes</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Your apps are safe: .NET Framework will be supported as long as Windows is supported (much of Windows depends on it!)</a:t>
            </a:r>
          </a:p>
          <a:p>
            <a:endParaRPr lang="en-US" sz="2200" dirty="0"/>
          </a:p>
          <a:p>
            <a:pPr marL="457200" indent="-457200">
              <a:buFont typeface="Arial" panose="020B0604020202020204" pitchFamily="34" charset="0"/>
              <a:buChar char="•"/>
            </a:pPr>
            <a:r>
              <a:rPr lang="en-US" sz="2200" b="1" dirty="0"/>
              <a:t>There are no plans to migrate:</a:t>
            </a:r>
          </a:p>
          <a:p>
            <a:pPr marL="914400" lvl="1" indent="-457200">
              <a:buFont typeface="Arial" panose="020B0604020202020204" pitchFamily="34" charset="0"/>
              <a:buChar char="•"/>
            </a:pPr>
            <a:r>
              <a:rPr lang="en-US" sz="2200" b="1" dirty="0"/>
              <a:t>Web Forms </a:t>
            </a:r>
            <a:r>
              <a:rPr lang="en-US" sz="2200" dirty="0"/>
              <a:t>– use ASP.NET Core </a:t>
            </a:r>
            <a:r>
              <a:rPr lang="en-US" sz="2200" dirty="0" err="1"/>
              <a:t>Blazor</a:t>
            </a:r>
            <a:r>
              <a:rPr lang="en-US" sz="2200" dirty="0"/>
              <a:t> or Razor Pages</a:t>
            </a:r>
          </a:p>
          <a:p>
            <a:pPr marL="914400" lvl="1" indent="-457200">
              <a:buFont typeface="Arial" panose="020B0604020202020204" pitchFamily="34" charset="0"/>
              <a:buChar char="•"/>
            </a:pPr>
            <a:r>
              <a:rPr lang="en-US" sz="2200" b="1" dirty="0"/>
              <a:t>WCF – </a:t>
            </a:r>
            <a:r>
              <a:rPr lang="en-US" sz="2200" dirty="0"/>
              <a:t>use </a:t>
            </a:r>
            <a:r>
              <a:rPr lang="en-US" sz="2200" dirty="0" err="1"/>
              <a:t>gRPC</a:t>
            </a:r>
            <a:endParaRPr lang="en-US" sz="2200" dirty="0"/>
          </a:p>
          <a:p>
            <a:pPr marL="914400" lvl="1" indent="-457200">
              <a:buFont typeface="Arial" panose="020B0604020202020204" pitchFamily="34" charset="0"/>
              <a:buChar char="•"/>
            </a:pPr>
            <a:r>
              <a:rPr lang="en-US" sz="2200" b="1" dirty="0"/>
              <a:t>Windows Workflow</a:t>
            </a:r>
            <a:r>
              <a:rPr lang="en-US" sz="2200" i="1" dirty="0"/>
              <a:t> – </a:t>
            </a:r>
            <a:r>
              <a:rPr lang="en-US" sz="2200" dirty="0"/>
              <a:t>use</a:t>
            </a:r>
            <a:r>
              <a:rPr lang="en-US" sz="2200" i="1" dirty="0"/>
              <a:t> </a:t>
            </a:r>
            <a:r>
              <a:rPr lang="en-US" sz="2200" dirty="0" err="1"/>
              <a:t>CoreWF</a:t>
            </a:r>
            <a:endParaRPr lang="en-US" sz="2200" dirty="0"/>
          </a:p>
          <a:p>
            <a:pPr lvl="1"/>
            <a:endParaRPr lang="en-US" sz="2200" dirty="0"/>
          </a:p>
        </p:txBody>
      </p:sp>
    </p:spTree>
    <p:extLst>
      <p:ext uri="{BB962C8B-B14F-4D97-AF65-F5344CB8AC3E}">
        <p14:creationId xmlns:p14="http://schemas.microsoft.com/office/powerpoint/2010/main" val="59575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What about .NET Standard?</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sp>
        <p:nvSpPr>
          <p:cNvPr id="16" name="TextBox 15">
            <a:extLst>
              <a:ext uri="{FF2B5EF4-FFF2-40B4-BE49-F238E27FC236}">
                <a16:creationId xmlns:a16="http://schemas.microsoft.com/office/drawing/2014/main" id="{A08CCD18-821D-47BA-88B7-4F826B85AFA1}"/>
              </a:ext>
            </a:extLst>
          </p:cNvPr>
          <p:cNvSpPr txBox="1"/>
          <p:nvPr/>
        </p:nvSpPr>
        <p:spPr>
          <a:xfrm>
            <a:off x="723206" y="1354975"/>
            <a:ext cx="9741593" cy="5170646"/>
          </a:xfrm>
          <a:prstGeom prst="rect">
            <a:avLst/>
          </a:prstGeom>
          <a:noFill/>
        </p:spPr>
        <p:txBody>
          <a:bodyPr wrap="square" rtlCol="0">
            <a:spAutoFit/>
          </a:bodyPr>
          <a:lstStyle/>
          <a:p>
            <a:pPr marL="457200" indent="-457200">
              <a:buFont typeface="Arial" panose="020B0604020202020204" pitchFamily="34" charset="0"/>
              <a:buChar char="•"/>
            </a:pPr>
            <a:r>
              <a:rPr lang="en-US" sz="2200" b="1" dirty="0"/>
              <a:t>.NET Standard is a specification for .NET APIs that allow you to understand what is supported for all specifications on .NET—helping you build a bridge between .NET Framework and .NET Core</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With “One .NET”, what happens now? No new versions of Standard, but .NET 5 will still support 2.1 and earlier</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Use the following implementations:</a:t>
            </a:r>
          </a:p>
          <a:p>
            <a:pPr marL="914400" lvl="1" indent="-457200">
              <a:buFont typeface="Arial" panose="020B0604020202020204" pitchFamily="34" charset="0"/>
              <a:buChar char="•"/>
            </a:pPr>
            <a:r>
              <a:rPr lang="en-US" sz="2200" b="1" dirty="0"/>
              <a:t>netstandard2.0 </a:t>
            </a:r>
            <a:r>
              <a:rPr lang="en-US" sz="2200" dirty="0"/>
              <a:t>– for sharing code with .NET Framework</a:t>
            </a:r>
          </a:p>
          <a:p>
            <a:pPr marL="914400" lvl="1" indent="-457200">
              <a:buFont typeface="Arial" panose="020B0604020202020204" pitchFamily="34" charset="0"/>
              <a:buChar char="•"/>
            </a:pPr>
            <a:r>
              <a:rPr lang="en-US" sz="2200" b="1" dirty="0"/>
              <a:t>netstandard2.1 </a:t>
            </a:r>
            <a:r>
              <a:rPr lang="en-US" sz="2200" dirty="0"/>
              <a:t>– share code between Mono, Xamarin, and .NET Core 3.</a:t>
            </a:r>
            <a:r>
              <a:rPr lang="en-US" sz="2200" i="1" dirty="0"/>
              <a:t>x</a:t>
            </a:r>
          </a:p>
          <a:p>
            <a:pPr marL="914400" lvl="1" indent="-457200">
              <a:buFont typeface="Arial" panose="020B0604020202020204" pitchFamily="34" charset="0"/>
              <a:buChar char="•"/>
            </a:pPr>
            <a:r>
              <a:rPr lang="en-US" sz="2200" dirty="0"/>
              <a:t>Use platform-specific ones (</a:t>
            </a:r>
            <a:r>
              <a:rPr lang="en-US" sz="2200" b="1" dirty="0"/>
              <a:t>net5.0-windows</a:t>
            </a:r>
            <a:r>
              <a:rPr lang="en-US" sz="2200" dirty="0"/>
              <a:t>, for example) as needed</a:t>
            </a:r>
          </a:p>
          <a:p>
            <a:pPr marL="914400" lvl="1" indent="-457200">
              <a:buFont typeface="Arial" panose="020B0604020202020204" pitchFamily="34" charset="0"/>
              <a:buChar char="•"/>
            </a:pPr>
            <a:r>
              <a:rPr lang="en-US" sz="2200" b="1" dirty="0"/>
              <a:t>net5.0</a:t>
            </a:r>
            <a:r>
              <a:rPr lang="en-US" sz="2200" dirty="0"/>
              <a:t> – for everything else moving forward. It combines and replace </a:t>
            </a:r>
            <a:r>
              <a:rPr lang="en-US" sz="2200" dirty="0" err="1"/>
              <a:t>netcoreapp</a:t>
            </a:r>
            <a:r>
              <a:rPr lang="en-US" sz="2200" dirty="0"/>
              <a:t> and </a:t>
            </a:r>
            <a:r>
              <a:rPr lang="en-US" sz="2200" dirty="0" err="1"/>
              <a:t>netstandard</a:t>
            </a:r>
            <a:endParaRPr lang="en-US" sz="2200" dirty="0"/>
          </a:p>
          <a:p>
            <a:endParaRPr lang="en-US" sz="2200" dirty="0"/>
          </a:p>
          <a:p>
            <a:pPr lvl="1"/>
            <a:endParaRPr lang="en-US" sz="2200" dirty="0"/>
          </a:p>
        </p:txBody>
      </p:sp>
    </p:spTree>
    <p:extLst>
      <p:ext uri="{BB962C8B-B14F-4D97-AF65-F5344CB8AC3E}">
        <p14:creationId xmlns:p14="http://schemas.microsoft.com/office/powerpoint/2010/main" val="1192984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47C-546D-4DA6-9419-AB10C5103275}"/>
              </a:ext>
            </a:extLst>
          </p:cNvPr>
          <p:cNvSpPr>
            <a:spLocks noGrp="1"/>
          </p:cNvSpPr>
          <p:nvPr>
            <p:ph type="ctrTitle"/>
          </p:nvPr>
        </p:nvSpPr>
        <p:spPr>
          <a:xfrm>
            <a:off x="568036" y="332654"/>
            <a:ext cx="9144000" cy="964131"/>
          </a:xfrm>
        </p:spPr>
        <p:txBody>
          <a:bodyPr>
            <a:normAutofit/>
          </a:bodyPr>
          <a:lstStyle/>
          <a:p>
            <a:pPr algn="l"/>
            <a:r>
              <a:rPr lang="en-US" dirty="0"/>
              <a:t>The future state for TFMs</a:t>
            </a:r>
          </a:p>
        </p:txBody>
      </p:sp>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graphicFrame>
        <p:nvGraphicFramePr>
          <p:cNvPr id="4" name="Table 4">
            <a:extLst>
              <a:ext uri="{FF2B5EF4-FFF2-40B4-BE49-F238E27FC236}">
                <a16:creationId xmlns:a16="http://schemas.microsoft.com/office/drawing/2014/main" id="{1E20F318-0814-420D-A61D-C683F963ED7A}"/>
              </a:ext>
            </a:extLst>
          </p:cNvPr>
          <p:cNvGraphicFramePr>
            <a:graphicFrameLocks noGrp="1"/>
          </p:cNvGraphicFramePr>
          <p:nvPr>
            <p:extLst>
              <p:ext uri="{D42A27DB-BD31-4B8C-83A1-F6EECF244321}">
                <p14:modId xmlns:p14="http://schemas.microsoft.com/office/powerpoint/2010/main" val="3071371017"/>
              </p:ext>
            </p:extLst>
          </p:nvPr>
        </p:nvGraphicFramePr>
        <p:xfrm>
          <a:off x="1430866" y="1772919"/>
          <a:ext cx="9194864" cy="3144700"/>
        </p:xfrm>
        <a:graphic>
          <a:graphicData uri="http://schemas.openxmlformats.org/drawingml/2006/table">
            <a:tbl>
              <a:tblPr firstRow="1" bandRow="1">
                <a:tableStyleId>{5C22544A-7EE6-4342-B048-85BDC9FD1C3A}</a:tableStyleId>
              </a:tblPr>
              <a:tblGrid>
                <a:gridCol w="4597432">
                  <a:extLst>
                    <a:ext uri="{9D8B030D-6E8A-4147-A177-3AD203B41FA5}">
                      <a16:colId xmlns:a16="http://schemas.microsoft.com/office/drawing/2014/main" val="677855360"/>
                    </a:ext>
                  </a:extLst>
                </a:gridCol>
                <a:gridCol w="4597432">
                  <a:extLst>
                    <a:ext uri="{9D8B030D-6E8A-4147-A177-3AD203B41FA5}">
                      <a16:colId xmlns:a16="http://schemas.microsoft.com/office/drawing/2014/main" val="3815984337"/>
                    </a:ext>
                  </a:extLst>
                </a:gridCol>
              </a:tblGrid>
              <a:tr h="620653">
                <a:tc>
                  <a:txBody>
                    <a:bodyPr/>
                    <a:lstStyle/>
                    <a:p>
                      <a:r>
                        <a:rPr lang="en-US" sz="3100" dirty="0"/>
                        <a:t>.NET 5</a:t>
                      </a:r>
                    </a:p>
                  </a:txBody>
                  <a:tcPr marL="155163" marR="155163" marT="77582" marB="77582"/>
                </a:tc>
                <a:tc>
                  <a:txBody>
                    <a:bodyPr/>
                    <a:lstStyle/>
                    <a:p>
                      <a:r>
                        <a:rPr lang="en-US" sz="3100" dirty="0"/>
                        <a:t>.NET 6</a:t>
                      </a:r>
                    </a:p>
                  </a:txBody>
                  <a:tcPr marL="155163" marR="155163" marT="77582" marB="77582"/>
                </a:tc>
                <a:extLst>
                  <a:ext uri="{0D108BD9-81ED-4DB2-BD59-A6C34878D82A}">
                    <a16:rowId xmlns:a16="http://schemas.microsoft.com/office/drawing/2014/main" val="2770357188"/>
                  </a:ext>
                </a:extLst>
              </a:tr>
              <a:tr h="629274">
                <a:tc>
                  <a:txBody>
                    <a:bodyPr/>
                    <a:lstStyle/>
                    <a:p>
                      <a:r>
                        <a:rPr lang="en-US" sz="3100" dirty="0"/>
                        <a:t>net5.0</a:t>
                      </a:r>
                    </a:p>
                  </a:txBody>
                  <a:tcPr marL="155163" marR="155163" marT="77582" marB="77582"/>
                </a:tc>
                <a:tc>
                  <a:txBody>
                    <a:bodyPr/>
                    <a:lstStyle/>
                    <a:p>
                      <a:r>
                        <a:rPr lang="en-US" sz="3100" dirty="0"/>
                        <a:t>net6.0</a:t>
                      </a:r>
                    </a:p>
                  </a:txBody>
                  <a:tcPr marL="155163" marR="155163" marT="77582" marB="77582"/>
                </a:tc>
                <a:extLst>
                  <a:ext uri="{0D108BD9-81ED-4DB2-BD59-A6C34878D82A}">
                    <a16:rowId xmlns:a16="http://schemas.microsoft.com/office/drawing/2014/main" val="663274756"/>
                  </a:ext>
                </a:extLst>
              </a:tr>
              <a:tr h="6292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net5.0-windows</a:t>
                      </a:r>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net6.0-windows</a:t>
                      </a:r>
                    </a:p>
                  </a:txBody>
                  <a:tcPr marL="155163" marR="155163" marT="77582" marB="77582"/>
                </a:tc>
                <a:extLst>
                  <a:ext uri="{0D108BD9-81ED-4DB2-BD59-A6C34878D82A}">
                    <a16:rowId xmlns:a16="http://schemas.microsoft.com/office/drawing/2014/main" val="58294553"/>
                  </a:ext>
                </a:extLst>
              </a:tr>
              <a:tr h="629274">
                <a:tc>
                  <a:txBody>
                    <a:bodyPr/>
                    <a:lstStyle/>
                    <a:p>
                      <a:endParaRPr lang="en-US" sz="3100"/>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net6.0-android</a:t>
                      </a:r>
                    </a:p>
                  </a:txBody>
                  <a:tcPr marL="155163" marR="155163" marT="77582" marB="77582"/>
                </a:tc>
                <a:extLst>
                  <a:ext uri="{0D108BD9-81ED-4DB2-BD59-A6C34878D82A}">
                    <a16:rowId xmlns:a16="http://schemas.microsoft.com/office/drawing/2014/main" val="603576464"/>
                  </a:ext>
                </a:extLst>
              </a:tr>
              <a:tr h="629274">
                <a:tc>
                  <a:txBody>
                    <a:bodyPr/>
                    <a:lstStyle/>
                    <a:p>
                      <a:endParaRPr lang="en-US" sz="3100" dirty="0"/>
                    </a:p>
                  </a:txBody>
                  <a:tcPr marL="155163" marR="155163" marT="77582" marB="7758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100" dirty="0"/>
                        <a:t>net6.0-ios</a:t>
                      </a:r>
                    </a:p>
                  </a:txBody>
                  <a:tcPr marL="155163" marR="155163" marT="77582" marB="77582"/>
                </a:tc>
                <a:extLst>
                  <a:ext uri="{0D108BD9-81ED-4DB2-BD59-A6C34878D82A}">
                    <a16:rowId xmlns:a16="http://schemas.microsoft.com/office/drawing/2014/main" val="2926213363"/>
                  </a:ext>
                </a:extLst>
              </a:tr>
            </a:tbl>
          </a:graphicData>
        </a:graphic>
      </p:graphicFrame>
    </p:spTree>
    <p:extLst>
      <p:ext uri="{BB962C8B-B14F-4D97-AF65-F5344CB8AC3E}">
        <p14:creationId xmlns:p14="http://schemas.microsoft.com/office/powerpoint/2010/main" val="308048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FA301AB-2822-4762-B485-6243C65DEBD8}"/>
              </a:ext>
            </a:extLst>
          </p:cNvPr>
          <p:cNvSpPr>
            <a:spLocks noGrp="1"/>
          </p:cNvSpPr>
          <p:nvPr>
            <p:ph type="subTitle" idx="1"/>
          </p:nvPr>
        </p:nvSpPr>
        <p:spPr>
          <a:xfrm>
            <a:off x="198461" y="6176355"/>
            <a:ext cx="4980368" cy="564789"/>
          </a:xfrm>
        </p:spPr>
        <p:txBody>
          <a:bodyPr>
            <a:normAutofit lnSpcReduction="10000"/>
          </a:bodyPr>
          <a:lstStyle/>
          <a:p>
            <a:pPr algn="l"/>
            <a:r>
              <a:rPr lang="en-US" sz="1800" dirty="0">
                <a:solidFill>
                  <a:schemeClr val="bg1">
                    <a:lumMod val="65000"/>
                  </a:schemeClr>
                </a:solidFill>
              </a:rPr>
              <a:t>@daveabrock</a:t>
            </a:r>
            <a:br>
              <a:rPr lang="en-US" sz="1800" dirty="0">
                <a:solidFill>
                  <a:schemeClr val="bg1">
                    <a:lumMod val="65000"/>
                  </a:schemeClr>
                </a:solidFill>
              </a:rPr>
            </a:br>
            <a:r>
              <a:rPr lang="en-US" sz="1800" dirty="0">
                <a:solidFill>
                  <a:schemeClr val="bg1">
                    <a:lumMod val="65000"/>
                  </a:schemeClr>
                </a:solidFill>
              </a:rPr>
              <a:t>daveabrock.com</a:t>
            </a:r>
          </a:p>
        </p:txBody>
      </p:sp>
      <p:sp>
        <p:nvSpPr>
          <p:cNvPr id="6" name="Subtitle 2">
            <a:extLst>
              <a:ext uri="{FF2B5EF4-FFF2-40B4-BE49-F238E27FC236}">
                <a16:creationId xmlns:a16="http://schemas.microsoft.com/office/drawing/2014/main" id="{42F1DC3A-44A5-45BC-A44C-B36727AD5C01}"/>
              </a:ext>
            </a:extLst>
          </p:cNvPr>
          <p:cNvSpPr txBox="1">
            <a:spLocks/>
          </p:cNvSpPr>
          <p:nvPr/>
        </p:nvSpPr>
        <p:spPr>
          <a:xfrm>
            <a:off x="7211632" y="6176355"/>
            <a:ext cx="4980368" cy="56479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bg1">
                    <a:lumMod val="65000"/>
                  </a:schemeClr>
                </a:solidFill>
              </a:rPr>
              <a:t>@dotnetstacks</a:t>
            </a:r>
            <a:br>
              <a:rPr lang="en-US" sz="1800" dirty="0">
                <a:solidFill>
                  <a:schemeClr val="bg1">
                    <a:lumMod val="65000"/>
                  </a:schemeClr>
                </a:solidFill>
              </a:rPr>
            </a:br>
            <a:r>
              <a:rPr lang="en-US" sz="1800" dirty="0">
                <a:solidFill>
                  <a:schemeClr val="bg1">
                    <a:lumMod val="65000"/>
                  </a:schemeClr>
                </a:solidFill>
              </a:rPr>
              <a:t>dotnetstacks.com</a:t>
            </a:r>
          </a:p>
        </p:txBody>
      </p:sp>
      <p:pic>
        <p:nvPicPr>
          <p:cNvPr id="5" name="Picture 4">
            <a:extLst>
              <a:ext uri="{FF2B5EF4-FFF2-40B4-BE49-F238E27FC236}">
                <a16:creationId xmlns:a16="http://schemas.microsoft.com/office/drawing/2014/main" id="{569A200D-882D-42F2-948B-4646B3EF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513" y="465667"/>
            <a:ext cx="9933281" cy="5488448"/>
          </a:xfrm>
          <a:prstGeom prst="rect">
            <a:avLst/>
          </a:prstGeom>
        </p:spPr>
      </p:pic>
    </p:spTree>
    <p:extLst>
      <p:ext uri="{BB962C8B-B14F-4D97-AF65-F5344CB8AC3E}">
        <p14:creationId xmlns:p14="http://schemas.microsoft.com/office/powerpoint/2010/main" val="2487505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911</TotalTime>
  <Words>2026</Words>
  <Application>Microsoft Office PowerPoint</Application>
  <PresentationFormat>Widescreen</PresentationFormat>
  <Paragraphs>331</Paragraphs>
  <Slides>50</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-apple-system</vt:lpstr>
      <vt:lpstr>Arial</vt:lpstr>
      <vt:lpstr>Calibri</vt:lpstr>
      <vt:lpstr>Calibri Light</vt:lpstr>
      <vt:lpstr>Office Theme</vt:lpstr>
      <vt:lpstr>.NET 5: The Journey to One .NET Becomes Reality</vt:lpstr>
      <vt:lpstr>About Me</vt:lpstr>
      <vt:lpstr>.NET 5 is here!</vt:lpstr>
      <vt:lpstr>The transition</vt:lpstr>
      <vt:lpstr>PowerPoint Presentation</vt:lpstr>
      <vt:lpstr>The state of .NET Framework</vt:lpstr>
      <vt:lpstr>What about .NET Standard?</vt:lpstr>
      <vt:lpstr>The future state for TFMs</vt:lpstr>
      <vt:lpstr>PowerPoint Presentation</vt:lpstr>
      <vt:lpstr>So … what’s new?</vt:lpstr>
      <vt:lpstr>C# 9: Functionally Better</vt:lpstr>
      <vt:lpstr>C# 9: Top-Level Programs</vt:lpstr>
      <vt:lpstr>PowerPoint Presentation</vt:lpstr>
      <vt:lpstr>PowerPoint Presentation</vt:lpstr>
      <vt:lpstr>PowerPoint Presentation</vt:lpstr>
      <vt:lpstr>PowerPoint Presentation</vt:lpstr>
      <vt:lpstr>PowerPoint Presentation</vt:lpstr>
      <vt:lpstr>C# 9: Target Typing</vt:lpstr>
      <vt:lpstr>PowerPoint Presentation</vt:lpstr>
      <vt:lpstr>PowerPoint Presentation</vt:lpstr>
      <vt:lpstr>C# 9: Init-only properties</vt:lpstr>
      <vt:lpstr>PowerPoint Presentation</vt:lpstr>
      <vt:lpstr>PowerPoint Presentation</vt:lpstr>
      <vt:lpstr>PowerPoint Presentation</vt:lpstr>
      <vt:lpstr>C# 9: Records</vt:lpstr>
      <vt:lpstr>PowerPoint Presentation</vt:lpstr>
      <vt:lpstr>PowerPoint Presentation</vt:lpstr>
      <vt:lpstr>PowerPoint Presentation</vt:lpstr>
      <vt:lpstr>PowerPoint Presentation</vt:lpstr>
      <vt:lpstr>PowerPoint Presentation</vt:lpstr>
      <vt:lpstr>C# 9: Functionally Better?</vt:lpstr>
      <vt:lpstr>C# 9: Functionally Better?</vt:lpstr>
      <vt:lpstr>C# 9: Learn More</vt:lpstr>
      <vt:lpstr>ASP.NET Core/Blazor in .NET 5</vt:lpstr>
      <vt:lpstr>What happens here?</vt:lpstr>
      <vt:lpstr>What happens here?</vt:lpstr>
      <vt:lpstr>Where’d my day go?</vt:lpstr>
      <vt:lpstr>The problem</vt:lpstr>
      <vt:lpstr>Blazor CSS isolation</vt:lpstr>
      <vt:lpstr>How does this magic work?</vt:lpstr>
      <vt:lpstr>Styles are packaged into a bundle</vt:lpstr>
      <vt:lpstr>Child component support</vt:lpstr>
      <vt:lpstr>Component virtualization</vt:lpstr>
      <vt:lpstr>PowerPoint Presentation</vt:lpstr>
      <vt:lpstr>PowerPoint Presentation</vt:lpstr>
      <vt:lpstr>PowerPoint Presentation</vt:lpstr>
      <vt:lpstr>Extend virtualization</vt:lpstr>
      <vt:lpstr>Lazy Load Blazor assemblies</vt:lpstr>
      <vt:lpstr>Entity Framework Core 5 updates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5: The Journey to One .NET Becomes Reality</dc:title>
  <dc:creator>Dave Brock</dc:creator>
  <cp:lastModifiedBy>Dave Brock</cp:lastModifiedBy>
  <cp:revision>29</cp:revision>
  <dcterms:created xsi:type="dcterms:W3CDTF">2020-11-02T15:44:52Z</dcterms:created>
  <dcterms:modified xsi:type="dcterms:W3CDTF">2020-11-04T13:40:10Z</dcterms:modified>
</cp:coreProperties>
</file>